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embeddedFontLst>
    <p:embeddedFont>
      <p:font typeface="Arial Black" panose="020B0A04020102020204" pitchFamily="34" charset="0"/>
      <p:bold r:id="rId9"/>
    </p:embeddedFont>
    <p:embeddedFont>
      <p:font typeface="Calibri" panose="020F0502020204030204" pitchFamily="34" charset="0"/>
      <p:regular r:id="rId10"/>
      <p:bold r:id="rId11"/>
      <p:italic r:id="rId12"/>
      <p:boldItalic r:id="rId13"/>
    </p:embeddedFont>
    <p:embeddedFont>
      <p:font typeface="Cambria Math" panose="02040503050406030204" pitchFamily="18" charset="0"/>
      <p:regular r:id="rId14"/>
    </p:embeddedFont>
    <p:embeddedFont>
      <p:font typeface="Candara" panose="020E0502030303020204" pitchFamily="34" charset="0"/>
      <p:regular r:id="rId15"/>
      <p:bold r:id="rId16"/>
      <p:italic r:id="rId17"/>
      <p:boldItalic r:id="rId18"/>
    </p:embeddedFont>
    <p:embeddedFont>
      <p:font typeface="Verdana" panose="020B060403050404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37E6870-C78D-45EB-BEB6-8C719D457876}">
          <p14:sldIdLst>
            <p14:sldId id="256"/>
            <p14:sldId id="257"/>
            <p14:sldId id="258"/>
            <p14:sldId id="259"/>
            <p14:sldId id="260"/>
            <p14:sldId id="261"/>
          </p14:sldIdLst>
        </p14:section>
      </p14:sectionLst>
    </p:ex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g/rGdmhKDUXGvCVAQ95NA80Pvv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6C06B7-F179-452F-A33A-E346587A8B50}">
  <a:tblStyle styleId="{006C06B7-F179-452F-A33A-E346587A8B5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7.fntdata"/><Relationship Id="rId23" Type="http://customschemas.google.com/relationships/presentationmetadata" Target="metadata"/><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Types of</a:t>
            </a:r>
            <a:r>
              <a:rPr lang="en-US" baseline="0" dirty="0"/>
              <a:t> Alerts Issued</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PK"/>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Incorrect</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Sheet1!$A$2:$A$6</c:f>
              <c:strCache>
                <c:ptCount val="5"/>
                <c:pt idx="0">
                  <c:v>Rain</c:v>
                </c:pt>
                <c:pt idx="1">
                  <c:v>Flood</c:v>
                </c:pt>
                <c:pt idx="2">
                  <c:v>Thunderstorm</c:v>
                </c:pt>
                <c:pt idx="3">
                  <c:v>GLOF</c:v>
                </c:pt>
                <c:pt idx="4">
                  <c:v>Landslide</c:v>
                </c:pt>
              </c:strCache>
            </c:strRef>
          </c:cat>
          <c:val>
            <c:numRef>
              <c:f>Sheet1!$B$2:$B$6</c:f>
              <c:numCache>
                <c:formatCode>General</c:formatCode>
                <c:ptCount val="5"/>
                <c:pt idx="0">
                  <c:v>4</c:v>
                </c:pt>
                <c:pt idx="1">
                  <c:v>12</c:v>
                </c:pt>
                <c:pt idx="2">
                  <c:v>1</c:v>
                </c:pt>
                <c:pt idx="3">
                  <c:v>3</c:v>
                </c:pt>
                <c:pt idx="4">
                  <c:v>1</c:v>
                </c:pt>
              </c:numCache>
            </c:numRef>
          </c:val>
          <c:extLst>
            <c:ext xmlns:c16="http://schemas.microsoft.com/office/drawing/2014/chart" uri="{C3380CC4-5D6E-409C-BE32-E72D297353CC}">
              <c16:uniqueId val="{00000000-99D2-493D-9319-9D89B45045F0}"/>
            </c:ext>
          </c:extLst>
        </c:ser>
        <c:ser>
          <c:idx val="1"/>
          <c:order val="1"/>
          <c:tx>
            <c:strRef>
              <c:f>Sheet1!$C$1</c:f>
              <c:strCache>
                <c:ptCount val="1"/>
                <c:pt idx="0">
                  <c:v>Correct</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Sheet1!$A$2:$A$6</c:f>
              <c:strCache>
                <c:ptCount val="5"/>
                <c:pt idx="0">
                  <c:v>Rain</c:v>
                </c:pt>
                <c:pt idx="1">
                  <c:v>Flood</c:v>
                </c:pt>
                <c:pt idx="2">
                  <c:v>Thunderstorm</c:v>
                </c:pt>
                <c:pt idx="3">
                  <c:v>GLOF</c:v>
                </c:pt>
                <c:pt idx="4">
                  <c:v>Landslide</c:v>
                </c:pt>
              </c:strCache>
            </c:strRef>
          </c:cat>
          <c:val>
            <c:numRef>
              <c:f>Sheet1!$C$2:$C$6</c:f>
              <c:numCache>
                <c:formatCode>General</c:formatCode>
                <c:ptCount val="5"/>
                <c:pt idx="0">
                  <c:v>85</c:v>
                </c:pt>
                <c:pt idx="1">
                  <c:v>34</c:v>
                </c:pt>
                <c:pt idx="2">
                  <c:v>13</c:v>
                </c:pt>
                <c:pt idx="3">
                  <c:v>7</c:v>
                </c:pt>
                <c:pt idx="4">
                  <c:v>6</c:v>
                </c:pt>
              </c:numCache>
            </c:numRef>
          </c:val>
          <c:extLst>
            <c:ext xmlns:c16="http://schemas.microsoft.com/office/drawing/2014/chart" uri="{C3380CC4-5D6E-409C-BE32-E72D297353CC}">
              <c16:uniqueId val="{00000001-99D2-493D-9319-9D89B45045F0}"/>
            </c:ext>
          </c:extLst>
        </c:ser>
        <c:dLbls>
          <c:showLegendKey val="0"/>
          <c:showVal val="0"/>
          <c:showCatName val="0"/>
          <c:showSerName val="0"/>
          <c:showPercent val="0"/>
          <c:showBubbleSize val="0"/>
        </c:dLbls>
        <c:gapWidth val="65"/>
        <c:shape val="box"/>
        <c:axId val="1023849647"/>
        <c:axId val="1023850895"/>
        <c:axId val="0"/>
      </c:bar3DChart>
      <c:catAx>
        <c:axId val="1023849647"/>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PK"/>
          </a:p>
        </c:txPr>
        <c:crossAx val="1023850895"/>
        <c:crosses val="autoZero"/>
        <c:auto val="1"/>
        <c:lblAlgn val="ctr"/>
        <c:lblOffset val="100"/>
        <c:noMultiLvlLbl val="0"/>
      </c:catAx>
      <c:valAx>
        <c:axId val="1023850895"/>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PK"/>
          </a:p>
        </c:txPr>
        <c:crossAx val="1023849647"/>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P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P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Alerts by Regions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PK"/>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Event Occurred</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Sheet1!$A$2:$A$7</c:f>
              <c:strCache>
                <c:ptCount val="6"/>
                <c:pt idx="0">
                  <c:v>Balochistan</c:v>
                </c:pt>
                <c:pt idx="1">
                  <c:v>GB &amp; AJK</c:v>
                </c:pt>
                <c:pt idx="2">
                  <c:v>KPK</c:v>
                </c:pt>
                <c:pt idx="3">
                  <c:v>Pothohar Region</c:v>
                </c:pt>
                <c:pt idx="4">
                  <c:v>Punjab</c:v>
                </c:pt>
                <c:pt idx="5">
                  <c:v>Sindh</c:v>
                </c:pt>
              </c:strCache>
            </c:strRef>
          </c:cat>
          <c:val>
            <c:numRef>
              <c:f>Sheet1!$B$2:$B$7</c:f>
              <c:numCache>
                <c:formatCode>General</c:formatCode>
                <c:ptCount val="6"/>
                <c:pt idx="0">
                  <c:v>12</c:v>
                </c:pt>
                <c:pt idx="1">
                  <c:v>11</c:v>
                </c:pt>
                <c:pt idx="2">
                  <c:v>30</c:v>
                </c:pt>
                <c:pt idx="3">
                  <c:v>9</c:v>
                </c:pt>
                <c:pt idx="4">
                  <c:v>40</c:v>
                </c:pt>
                <c:pt idx="5">
                  <c:v>11</c:v>
                </c:pt>
              </c:numCache>
            </c:numRef>
          </c:val>
          <c:extLst>
            <c:ext xmlns:c16="http://schemas.microsoft.com/office/drawing/2014/chart" uri="{C3380CC4-5D6E-409C-BE32-E72D297353CC}">
              <c16:uniqueId val="{00000000-99D2-493D-9319-9D89B45045F0}"/>
            </c:ext>
          </c:extLst>
        </c:ser>
        <c:ser>
          <c:idx val="1"/>
          <c:order val="1"/>
          <c:tx>
            <c:strRef>
              <c:f>Sheet1!$C$1</c:f>
              <c:strCache>
                <c:ptCount val="1"/>
                <c:pt idx="0">
                  <c:v>Alerts Issued</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Sheet1!$A$2:$A$7</c:f>
              <c:strCache>
                <c:ptCount val="6"/>
                <c:pt idx="0">
                  <c:v>Balochistan</c:v>
                </c:pt>
                <c:pt idx="1">
                  <c:v>GB &amp; AJK</c:v>
                </c:pt>
                <c:pt idx="2">
                  <c:v>KPK</c:v>
                </c:pt>
                <c:pt idx="3">
                  <c:v>Pothohar Region</c:v>
                </c:pt>
                <c:pt idx="4">
                  <c:v>Punjab</c:v>
                </c:pt>
                <c:pt idx="5">
                  <c:v>Sindh</c:v>
                </c:pt>
              </c:strCache>
            </c:strRef>
          </c:cat>
          <c:val>
            <c:numRef>
              <c:f>Sheet1!$C$2:$C$7</c:f>
              <c:numCache>
                <c:formatCode>General</c:formatCode>
                <c:ptCount val="6"/>
                <c:pt idx="0">
                  <c:v>14</c:v>
                </c:pt>
                <c:pt idx="1">
                  <c:v>13</c:v>
                </c:pt>
                <c:pt idx="2">
                  <c:v>32</c:v>
                </c:pt>
                <c:pt idx="3">
                  <c:v>9</c:v>
                </c:pt>
                <c:pt idx="4">
                  <c:v>44</c:v>
                </c:pt>
                <c:pt idx="5">
                  <c:v>16</c:v>
                </c:pt>
              </c:numCache>
            </c:numRef>
          </c:val>
          <c:extLst>
            <c:ext xmlns:c16="http://schemas.microsoft.com/office/drawing/2014/chart" uri="{C3380CC4-5D6E-409C-BE32-E72D297353CC}">
              <c16:uniqueId val="{00000001-99D2-493D-9319-9D89B45045F0}"/>
            </c:ext>
          </c:extLst>
        </c:ser>
        <c:dLbls>
          <c:showLegendKey val="0"/>
          <c:showVal val="0"/>
          <c:showCatName val="0"/>
          <c:showSerName val="0"/>
          <c:showPercent val="0"/>
          <c:showBubbleSize val="0"/>
        </c:dLbls>
        <c:gapWidth val="65"/>
        <c:shape val="box"/>
        <c:axId val="1023849647"/>
        <c:axId val="1023850895"/>
        <c:axId val="0"/>
      </c:bar3DChart>
      <c:catAx>
        <c:axId val="1023849647"/>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PK"/>
          </a:p>
        </c:txPr>
        <c:crossAx val="1023850895"/>
        <c:crosses val="autoZero"/>
        <c:auto val="1"/>
        <c:lblAlgn val="ctr"/>
        <c:lblOffset val="100"/>
        <c:noMultiLvlLbl val="0"/>
      </c:catAx>
      <c:valAx>
        <c:axId val="102385089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PK"/>
          </a:p>
        </c:txPr>
        <c:crossAx val="1023849647"/>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P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P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Outcomes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F19-4A9B-9C2C-073C38B31918}"/>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PK"/>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Correct</c:v>
                </c:pt>
                <c:pt idx="1">
                  <c:v>Incorrect</c:v>
                </c:pt>
              </c:strCache>
            </c:strRef>
          </c:cat>
          <c:val>
            <c:numRef>
              <c:f>Sheet1!$B$2:$B$3</c:f>
              <c:numCache>
                <c:formatCode>0%</c:formatCode>
                <c:ptCount val="2"/>
                <c:pt idx="0">
                  <c:v>0.87</c:v>
                </c:pt>
                <c:pt idx="1">
                  <c:v>0.13</c:v>
                </c:pt>
              </c:numCache>
            </c:numRef>
          </c:val>
          <c:extLst>
            <c:ext xmlns:c16="http://schemas.microsoft.com/office/drawing/2014/chart" uri="{C3380CC4-5D6E-409C-BE32-E72D297353CC}">
              <c16:uniqueId val="{00000000-EF19-4A9B-9C2C-073C38B31918}"/>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solidFill>
          <a:schemeClr val="tx2"/>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P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a:t>Total Outcome</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PK"/>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Outcomes</c:v>
                </c:pt>
              </c:strCache>
            </c:strRef>
          </c:tx>
          <c:dPt>
            <c:idx val="0"/>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dPt>
          <c:dPt>
            <c:idx val="1"/>
            <c:bubble3D val="0"/>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PK"/>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Correct Alerts</c:v>
                </c:pt>
                <c:pt idx="1">
                  <c:v>Missed  Alerts</c:v>
                </c:pt>
              </c:strCache>
            </c:strRef>
          </c:cat>
          <c:val>
            <c:numRef>
              <c:f>Sheet1!$B$2:$B$3</c:f>
              <c:numCache>
                <c:formatCode>0%</c:formatCode>
                <c:ptCount val="2"/>
                <c:pt idx="0">
                  <c:v>0.87</c:v>
                </c:pt>
                <c:pt idx="1">
                  <c:v>0.13</c:v>
                </c:pt>
              </c:numCache>
            </c:numRef>
          </c:val>
          <c:extLst>
            <c:ext xmlns:c16="http://schemas.microsoft.com/office/drawing/2014/chart" uri="{C3380CC4-5D6E-409C-BE32-E72D297353CC}">
              <c16:uniqueId val="{00000000-553C-486E-AD78-F1D2B31B42F4}"/>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P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PK"/>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dirty="0"/>
              <a:t>Rain</a:t>
            </a:r>
            <a:r>
              <a:rPr lang="en-US" baseline="0" dirty="0"/>
              <a:t> Fall</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PK"/>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Outcomes</c:v>
                </c:pt>
              </c:strCache>
            </c:strRef>
          </c:tx>
          <c:dPt>
            <c:idx val="0"/>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1A67-4324-A491-9CBDC2218C6C}"/>
              </c:ext>
            </c:extLst>
          </c:dPt>
          <c:dPt>
            <c:idx val="1"/>
            <c:bubble3D val="0"/>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1A67-4324-A491-9CBDC2218C6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PK"/>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Correct Alerts</c:v>
                </c:pt>
                <c:pt idx="1">
                  <c:v>Missed  Alerts</c:v>
                </c:pt>
              </c:strCache>
            </c:strRef>
          </c:cat>
          <c:val>
            <c:numRef>
              <c:f>Sheet1!$B$2:$B$3</c:f>
              <c:numCache>
                <c:formatCode>0%</c:formatCode>
                <c:ptCount val="2"/>
                <c:pt idx="0">
                  <c:v>0.95</c:v>
                </c:pt>
                <c:pt idx="1">
                  <c:v>0.05</c:v>
                </c:pt>
              </c:numCache>
            </c:numRef>
          </c:val>
          <c:extLst>
            <c:ext xmlns:c16="http://schemas.microsoft.com/office/drawing/2014/chart" uri="{C3380CC4-5D6E-409C-BE32-E72D297353CC}">
              <c16:uniqueId val="{00000000-553C-486E-AD78-F1D2B31B42F4}"/>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PK"/>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sz="1800" dirty="0"/>
              <a:t>Thunderstorm</a:t>
            </a:r>
            <a:endParaRPr lang="en-US" sz="1800" baseline="0"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PK"/>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Outcomes</c:v>
                </c:pt>
              </c:strCache>
            </c:strRef>
          </c:tx>
          <c:dPt>
            <c:idx val="0"/>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1A67-4324-A491-9CBDC2218C6C}"/>
              </c:ext>
            </c:extLst>
          </c:dPt>
          <c:dPt>
            <c:idx val="1"/>
            <c:bubble3D val="0"/>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1A67-4324-A491-9CBDC2218C6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PK"/>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Correct Alerts</c:v>
                </c:pt>
                <c:pt idx="1">
                  <c:v>Missed  Alerts</c:v>
                </c:pt>
              </c:strCache>
            </c:strRef>
          </c:cat>
          <c:val>
            <c:numRef>
              <c:f>Sheet1!$B$2:$B$3</c:f>
              <c:numCache>
                <c:formatCode>0%</c:formatCode>
                <c:ptCount val="2"/>
                <c:pt idx="0">
                  <c:v>0.93</c:v>
                </c:pt>
                <c:pt idx="1">
                  <c:v>7.0000000000000007E-2</c:v>
                </c:pt>
              </c:numCache>
            </c:numRef>
          </c:val>
          <c:extLst>
            <c:ext xmlns:c16="http://schemas.microsoft.com/office/drawing/2014/chart" uri="{C3380CC4-5D6E-409C-BE32-E72D297353CC}">
              <c16:uniqueId val="{00000000-553C-486E-AD78-F1D2B31B42F4}"/>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PK"/>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dirty="0"/>
              <a:t>Floods</a:t>
            </a:r>
            <a:endParaRPr lang="en-US" baseline="0"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PK"/>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Outcomes</c:v>
                </c:pt>
              </c:strCache>
            </c:strRef>
          </c:tx>
          <c:dPt>
            <c:idx val="0"/>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1A67-4324-A491-9CBDC2218C6C}"/>
              </c:ext>
            </c:extLst>
          </c:dPt>
          <c:dPt>
            <c:idx val="1"/>
            <c:bubble3D val="0"/>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1A67-4324-A491-9CBDC2218C6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PK"/>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Correct Alerts</c:v>
                </c:pt>
                <c:pt idx="1">
                  <c:v>Missed  Alerts</c:v>
                </c:pt>
              </c:strCache>
            </c:strRef>
          </c:cat>
          <c:val>
            <c:numRef>
              <c:f>Sheet1!$B$2:$B$3</c:f>
              <c:numCache>
                <c:formatCode>0%</c:formatCode>
                <c:ptCount val="2"/>
                <c:pt idx="0">
                  <c:v>0.745</c:v>
                </c:pt>
                <c:pt idx="1">
                  <c:v>0.25</c:v>
                </c:pt>
              </c:numCache>
            </c:numRef>
          </c:val>
          <c:extLst>
            <c:ext xmlns:c16="http://schemas.microsoft.com/office/drawing/2014/chart" uri="{C3380CC4-5D6E-409C-BE32-E72D297353CC}">
              <c16:uniqueId val="{00000000-553C-486E-AD78-F1D2B31B42F4}"/>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PK"/>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dirty="0"/>
              <a:t>GLOF</a:t>
            </a:r>
            <a:endParaRPr lang="en-US" baseline="0"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PK"/>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Outcomes</c:v>
                </c:pt>
              </c:strCache>
            </c:strRef>
          </c:tx>
          <c:dPt>
            <c:idx val="0"/>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1A67-4324-A491-9CBDC2218C6C}"/>
              </c:ext>
            </c:extLst>
          </c:dPt>
          <c:dPt>
            <c:idx val="1"/>
            <c:bubble3D val="0"/>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1A67-4324-A491-9CBDC2218C6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PK"/>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Correct Alerts</c:v>
                </c:pt>
                <c:pt idx="1">
                  <c:v>Missed  Alerts</c:v>
                </c:pt>
              </c:strCache>
            </c:strRef>
          </c:cat>
          <c:val>
            <c:numRef>
              <c:f>Sheet1!$B$2:$B$3</c:f>
              <c:numCache>
                <c:formatCode>0%</c:formatCode>
                <c:ptCount val="2"/>
                <c:pt idx="0">
                  <c:v>0.7</c:v>
                </c:pt>
                <c:pt idx="1">
                  <c:v>0.3</c:v>
                </c:pt>
              </c:numCache>
            </c:numRef>
          </c:val>
          <c:extLst>
            <c:ext xmlns:c16="http://schemas.microsoft.com/office/drawing/2014/chart" uri="{C3380CC4-5D6E-409C-BE32-E72D297353CC}">
              <c16:uniqueId val="{00000000-553C-486E-AD78-F1D2B31B42F4}"/>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PK"/>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5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521A-541C-FCD7-8A00-027E3F0C3A10}"/>
              </a:ext>
            </a:extLst>
          </p:cNvPr>
          <p:cNvSpPr>
            <a:spLocks noGrp="1"/>
          </p:cNvSpPr>
          <p:nvPr>
            <p:ph type="title"/>
          </p:nvPr>
        </p:nvSpPr>
        <p:spPr>
          <a:xfrm>
            <a:off x="410362" y="1061412"/>
            <a:ext cx="11611062" cy="406662"/>
          </a:xfrm>
          <a:prstGeom prst="rect">
            <a:avLst/>
          </a:prstGeom>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D6D60A4B-E048-89F9-5BF1-491B100BE7F0}"/>
              </a:ext>
            </a:extLst>
          </p:cNvPr>
          <p:cNvSpPr>
            <a:spLocks noGrp="1"/>
          </p:cNvSpPr>
          <p:nvPr>
            <p:ph sz="quarter" idx="10"/>
          </p:nvPr>
        </p:nvSpPr>
        <p:spPr>
          <a:xfrm>
            <a:off x="410361" y="1694941"/>
            <a:ext cx="11611061" cy="488202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851807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9.jpg"/><Relationship Id="rId18" Type="http://schemas.openxmlformats.org/officeDocument/2006/relationships/image" Target="../media/image14.jpg"/><Relationship Id="rId3" Type="http://schemas.openxmlformats.org/officeDocument/2006/relationships/slideLayout" Target="../slideLayouts/slideLayout3.xml"/><Relationship Id="rId21" Type="http://schemas.openxmlformats.org/officeDocument/2006/relationships/image" Target="../media/image17.jpg"/><Relationship Id="rId7" Type="http://schemas.openxmlformats.org/officeDocument/2006/relationships/image" Target="../media/image3.jpg"/><Relationship Id="rId12" Type="http://schemas.openxmlformats.org/officeDocument/2006/relationships/image" Target="../media/image8.jpg"/><Relationship Id="rId17" Type="http://schemas.openxmlformats.org/officeDocument/2006/relationships/image" Target="../media/image13.jpg"/><Relationship Id="rId2" Type="http://schemas.openxmlformats.org/officeDocument/2006/relationships/slideLayout" Target="../slideLayouts/slideLayout2.xml"/><Relationship Id="rId16" Type="http://schemas.openxmlformats.org/officeDocument/2006/relationships/image" Target="../media/image12.jpg"/><Relationship Id="rId20" Type="http://schemas.openxmlformats.org/officeDocument/2006/relationships/image" Target="../media/image16.jpg"/><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7.jpg"/><Relationship Id="rId5" Type="http://schemas.openxmlformats.org/officeDocument/2006/relationships/image" Target="../media/image1.jpg"/><Relationship Id="rId15" Type="http://schemas.openxmlformats.org/officeDocument/2006/relationships/image" Target="../media/image11.jpg"/><Relationship Id="rId10" Type="http://schemas.openxmlformats.org/officeDocument/2006/relationships/image" Target="../media/image6.jpg"/><Relationship Id="rId19" Type="http://schemas.openxmlformats.org/officeDocument/2006/relationships/image" Target="../media/image15.jpg"/><Relationship Id="rId4" Type="http://schemas.openxmlformats.org/officeDocument/2006/relationships/theme" Target="../theme/theme1.xml"/><Relationship Id="rId9" Type="http://schemas.openxmlformats.org/officeDocument/2006/relationships/image" Target="../media/image5.jpg"/><Relationship Id="rId14" Type="http://schemas.openxmlformats.org/officeDocument/2006/relationships/image" Target="../media/image10.jpg"/><Relationship Id="rId22"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alphaModFix/>
          </a:blip>
          <a:tile tx="0" ty="0" sx="100000" sy="100000" flip="none" algn="tl"/>
        </a:blipFill>
        <a:effectLst/>
      </p:bgPr>
    </p:bg>
    <p:spTree>
      <p:nvGrpSpPr>
        <p:cNvPr id="1" name="Shape 9"/>
        <p:cNvGrpSpPr/>
        <p:nvPr/>
      </p:nvGrpSpPr>
      <p:grpSpPr>
        <a:xfrm>
          <a:off x="0" y="0"/>
          <a:ext cx="0" cy="0"/>
          <a:chOff x="0" y="0"/>
          <a:chExt cx="0" cy="0"/>
        </a:xfrm>
      </p:grpSpPr>
      <p:grpSp>
        <p:nvGrpSpPr>
          <p:cNvPr id="10" name="Google Shape;10;p7"/>
          <p:cNvGrpSpPr/>
          <p:nvPr/>
        </p:nvGrpSpPr>
        <p:grpSpPr>
          <a:xfrm>
            <a:off x="-2831" y="0"/>
            <a:ext cx="12259876" cy="6814913"/>
            <a:chOff x="-8426405" y="1619419"/>
            <a:chExt cx="12259876" cy="9569481"/>
          </a:xfrm>
        </p:grpSpPr>
        <p:sp>
          <p:nvSpPr>
            <p:cNvPr id="11" name="Google Shape;11;p7"/>
            <p:cNvSpPr/>
            <p:nvPr/>
          </p:nvSpPr>
          <p:spPr>
            <a:xfrm>
              <a:off x="1714823" y="6011830"/>
              <a:ext cx="5229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i="0" u="none" strike="noStrike" cap="none">
                  <a:solidFill>
                    <a:srgbClr val="FFFF00"/>
                  </a:solidFill>
                  <a:latin typeface="Calibri"/>
                  <a:ea typeface="Calibri"/>
                  <a:cs typeface="Calibri"/>
                  <a:sym typeface="Calibri"/>
                </a:rPr>
                <a:t>GLOF</a:t>
              </a:r>
              <a:endParaRPr sz="1200">
                <a:solidFill>
                  <a:srgbClr val="000000"/>
                </a:solidFill>
                <a:latin typeface="Calibri"/>
                <a:ea typeface="Calibri"/>
                <a:cs typeface="Calibri"/>
                <a:sym typeface="Calibri"/>
              </a:endParaRPr>
            </a:p>
          </p:txBody>
        </p:sp>
        <p:sp>
          <p:nvSpPr>
            <p:cNvPr id="12" name="Google Shape;12;p7"/>
            <p:cNvSpPr/>
            <p:nvPr/>
          </p:nvSpPr>
          <p:spPr>
            <a:xfrm>
              <a:off x="3006000" y="6011830"/>
              <a:ext cx="82747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Heatwave</a:t>
              </a:r>
              <a:endParaRPr sz="1200">
                <a:solidFill>
                  <a:srgbClr val="000000"/>
                </a:solidFill>
                <a:latin typeface="Calibri"/>
                <a:ea typeface="Calibri"/>
                <a:cs typeface="Calibri"/>
                <a:sym typeface="Calibri"/>
              </a:endParaRPr>
            </a:p>
          </p:txBody>
        </p:sp>
        <p:sp>
          <p:nvSpPr>
            <p:cNvPr id="13" name="Google Shape;13;p7"/>
            <p:cNvSpPr/>
            <p:nvPr/>
          </p:nvSpPr>
          <p:spPr>
            <a:xfrm>
              <a:off x="288023" y="6012123"/>
              <a:ext cx="73289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Snow Hz</a:t>
              </a:r>
              <a:endParaRPr sz="1200">
                <a:solidFill>
                  <a:srgbClr val="000000"/>
                </a:solidFill>
                <a:latin typeface="Calibri"/>
                <a:ea typeface="Calibri"/>
                <a:cs typeface="Calibri"/>
                <a:sym typeface="Calibri"/>
              </a:endParaRPr>
            </a:p>
          </p:txBody>
        </p:sp>
        <p:sp>
          <p:nvSpPr>
            <p:cNvPr id="14" name="Google Shape;14;p7"/>
            <p:cNvSpPr/>
            <p:nvPr/>
          </p:nvSpPr>
          <p:spPr>
            <a:xfrm>
              <a:off x="2853193" y="6225617"/>
              <a:ext cx="435551" cy="404449"/>
            </a:xfrm>
            <a:prstGeom prst="star8">
              <a:avLst>
                <a:gd name="adj" fmla="val 37500"/>
              </a:avLst>
            </a:prstGeom>
            <a:solidFill>
              <a:schemeClr val="lt1"/>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a:solidFill>
                    <a:srgbClr val="000000"/>
                  </a:solidFill>
                  <a:latin typeface="Calibri"/>
                  <a:ea typeface="Calibri"/>
                  <a:cs typeface="Calibri"/>
                  <a:sym typeface="Calibri"/>
                </a:rPr>
                <a:t>DEW 2</a:t>
              </a:r>
              <a:endParaRPr sz="900" b="1">
                <a:solidFill>
                  <a:srgbClr val="000000"/>
                </a:solidFill>
                <a:latin typeface="Calibri"/>
                <a:ea typeface="Calibri"/>
                <a:cs typeface="Calibri"/>
                <a:sym typeface="Calibri"/>
              </a:endParaRPr>
            </a:p>
          </p:txBody>
        </p:sp>
        <p:sp>
          <p:nvSpPr>
            <p:cNvPr id="15" name="Google Shape;15;p7"/>
            <p:cNvSpPr/>
            <p:nvPr/>
          </p:nvSpPr>
          <p:spPr>
            <a:xfrm>
              <a:off x="-31934" y="6172074"/>
              <a:ext cx="435551" cy="404449"/>
            </a:xfrm>
            <a:prstGeom prst="star8">
              <a:avLst>
                <a:gd name="adj" fmla="val 37500"/>
              </a:avLst>
            </a:prstGeom>
            <a:solidFill>
              <a:srgbClr val="FFFF00"/>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a:solidFill>
                    <a:srgbClr val="000000"/>
                  </a:solidFill>
                  <a:latin typeface="Calibri"/>
                  <a:ea typeface="Calibri"/>
                  <a:cs typeface="Calibri"/>
                  <a:sym typeface="Calibri"/>
                </a:rPr>
                <a:t>DEW 1</a:t>
              </a:r>
              <a:endParaRPr sz="900" b="1">
                <a:solidFill>
                  <a:srgbClr val="000000"/>
                </a:solidFill>
                <a:latin typeface="Calibri"/>
                <a:ea typeface="Calibri"/>
                <a:cs typeface="Calibri"/>
                <a:sym typeface="Calibri"/>
              </a:endParaRPr>
            </a:p>
          </p:txBody>
        </p:sp>
        <p:pic>
          <p:nvPicPr>
            <p:cNvPr id="16" name="Google Shape;16;p7" descr="Hurricane Ida 2021 Topographic Map 3D Render Color 3D Render of the clouds of Hurricane Ida (Aug 28, 2021) on a  Topographic Map of the Gulf of Mexico. &#10;All source data is in the public domain.&#10;Cloud texture: VIIRS, NOAA-20 courtesy of NASA.&#10;https://worldview.earthdata.nasa.gov&#10;Color texture: Made with Natural Earth. &#10;http://www.naturalearthdata.com/downloads/10m-raster-data/10m-cross-blend-hypso/&#10;Relief texture: SRTM data courtesy of NASA JPL (2020).  &#10;https://e4ftl01.cr.usgs.gov//DP133/SRTM/SRTMGL3.003/2000.02.11&#10;Water texture: SRTM Water Body SWDB:&#10;https://dds.cr.usgs.gov/srtm/version2_1/SWBD/ natural disaster stock pictures, royalty-free photos &amp; images"/>
            <p:cNvPicPr preferRelativeResize="0"/>
            <p:nvPr/>
          </p:nvPicPr>
          <p:blipFill rotWithShape="1">
            <a:blip r:embed="rId6">
              <a:alphaModFix/>
            </a:blip>
            <a:srcRect/>
            <a:stretch/>
          </p:blipFill>
          <p:spPr>
            <a:xfrm>
              <a:off x="-8426405" y="4303870"/>
              <a:ext cx="3024666" cy="2208140"/>
            </a:xfrm>
            <a:prstGeom prst="rect">
              <a:avLst/>
            </a:prstGeom>
            <a:noFill/>
            <a:ln>
              <a:noFill/>
            </a:ln>
          </p:spPr>
        </p:pic>
        <p:pic>
          <p:nvPicPr>
            <p:cNvPr id="17" name="Google Shape;17;p7" descr="Forest fire wildfire at night time on the mountain with big smoke Forest fire wildfire at night time on the mountain with big smoke in Chiang Mai, Thailand natural disaster stock pictures, royalty-free photos &amp; images"/>
            <p:cNvPicPr preferRelativeResize="0"/>
            <p:nvPr/>
          </p:nvPicPr>
          <p:blipFill rotWithShape="1">
            <a:blip r:embed="rId7">
              <a:alphaModFix/>
            </a:blip>
            <a:srcRect/>
            <a:stretch/>
          </p:blipFill>
          <p:spPr>
            <a:xfrm>
              <a:off x="-5401739" y="4302911"/>
              <a:ext cx="3025978" cy="2209098"/>
            </a:xfrm>
            <a:prstGeom prst="rect">
              <a:avLst/>
            </a:prstGeom>
            <a:noFill/>
            <a:ln>
              <a:noFill/>
            </a:ln>
          </p:spPr>
        </p:pic>
        <p:pic>
          <p:nvPicPr>
            <p:cNvPr id="18" name="Google Shape;18;p7" descr="Hurricane Ian flooded houses in Florida residential area. Natural disaster and its consequences Hurricane Ian flooded houses in Florida residential area. Natural disaster and its consequences. natural disaster stock pictures, royalty-free photos &amp; images"/>
            <p:cNvPicPr preferRelativeResize="0"/>
            <p:nvPr/>
          </p:nvPicPr>
          <p:blipFill rotWithShape="1">
            <a:blip r:embed="rId8">
              <a:alphaModFix/>
            </a:blip>
            <a:srcRect/>
            <a:stretch/>
          </p:blipFill>
          <p:spPr>
            <a:xfrm>
              <a:off x="-2377074" y="4303872"/>
              <a:ext cx="3025978" cy="2209099"/>
            </a:xfrm>
            <a:prstGeom prst="rect">
              <a:avLst/>
            </a:prstGeom>
            <a:noFill/>
            <a:ln>
              <a:noFill/>
            </a:ln>
          </p:spPr>
        </p:pic>
        <p:pic>
          <p:nvPicPr>
            <p:cNvPr id="19" name="Google Shape;19;p7" descr="Drought and Water crisis Canal middle agricultural dry by drought and heatwave on summer. water crisis and water stress on summer during long term drought on summer. natural disaster stock pictures, royalty-free photos &amp; images"/>
            <p:cNvPicPr preferRelativeResize="0"/>
            <p:nvPr/>
          </p:nvPicPr>
          <p:blipFill rotWithShape="1">
            <a:blip r:embed="rId9">
              <a:alphaModFix/>
            </a:blip>
            <a:srcRect/>
            <a:stretch/>
          </p:blipFill>
          <p:spPr>
            <a:xfrm>
              <a:off x="-8426405" y="6512009"/>
              <a:ext cx="3017991" cy="2203269"/>
            </a:xfrm>
            <a:prstGeom prst="rect">
              <a:avLst/>
            </a:prstGeom>
            <a:noFill/>
            <a:ln>
              <a:noFill/>
            </a:ln>
          </p:spPr>
        </p:pic>
        <p:pic>
          <p:nvPicPr>
            <p:cNvPr id="20" name="Google Shape;20;p7" descr="Hurricane Ian destroyed industrial building with damaged cars under ruins in Florida. Natural disaster and its consequences Hurricane Ian destroyed industrial building with damaged cars under ruins in Florida. Natural disaster and its consequences. natural disaster stock pictures, royalty-free photos &amp; images"/>
            <p:cNvPicPr preferRelativeResize="0"/>
            <p:nvPr/>
          </p:nvPicPr>
          <p:blipFill rotWithShape="1">
            <a:blip r:embed="rId10">
              <a:alphaModFix/>
            </a:blip>
            <a:srcRect/>
            <a:stretch/>
          </p:blipFill>
          <p:spPr>
            <a:xfrm>
              <a:off x="-5408414" y="6512007"/>
              <a:ext cx="3024666" cy="2208142"/>
            </a:xfrm>
            <a:prstGeom prst="rect">
              <a:avLst/>
            </a:prstGeom>
            <a:noFill/>
            <a:ln>
              <a:noFill/>
            </a:ln>
          </p:spPr>
        </p:pic>
        <p:pic>
          <p:nvPicPr>
            <p:cNvPr id="21" name="Google Shape;21;p7" descr="Search and rescue Search and rescue forces search through a destroyed building with the help of rescue dogs.&quot;n natural disaster stock pictures, royalty-free photos &amp; images"/>
            <p:cNvPicPr preferRelativeResize="0"/>
            <p:nvPr/>
          </p:nvPicPr>
          <p:blipFill rotWithShape="1">
            <a:blip r:embed="rId11">
              <a:alphaModFix/>
            </a:blip>
            <a:srcRect/>
            <a:stretch/>
          </p:blipFill>
          <p:spPr>
            <a:xfrm>
              <a:off x="-2390424" y="6512007"/>
              <a:ext cx="3039326" cy="2203270"/>
            </a:xfrm>
            <a:prstGeom prst="rect">
              <a:avLst/>
            </a:prstGeom>
            <a:noFill/>
            <a:ln>
              <a:noFill/>
            </a:ln>
          </p:spPr>
        </p:pic>
        <p:pic>
          <p:nvPicPr>
            <p:cNvPr id="22" name="Google Shape;22;p7" descr="Aerial View of Wildfire Damage Aerial view a wetland stillwater surrounded by wildfire damage. natural disaster stock pictures, royalty-free photos &amp; images"/>
            <p:cNvPicPr preferRelativeResize="0"/>
            <p:nvPr/>
          </p:nvPicPr>
          <p:blipFill rotWithShape="1">
            <a:blip r:embed="rId12">
              <a:alphaModFix/>
            </a:blip>
            <a:srcRect/>
            <a:stretch/>
          </p:blipFill>
          <p:spPr>
            <a:xfrm>
              <a:off x="-8409286" y="8715277"/>
              <a:ext cx="2992883" cy="2458056"/>
            </a:xfrm>
            <a:prstGeom prst="rect">
              <a:avLst/>
            </a:prstGeom>
            <a:noFill/>
            <a:ln>
              <a:noFill/>
            </a:ln>
          </p:spPr>
        </p:pic>
        <p:pic>
          <p:nvPicPr>
            <p:cNvPr id="23" name="Google Shape;23;p7" descr="The wreckage of a collapsed building after the earthquake The wreckage of a collapsed building after the earthquake natural disaster stock pictures, royalty-free photos &amp; images"/>
            <p:cNvPicPr preferRelativeResize="0"/>
            <p:nvPr/>
          </p:nvPicPr>
          <p:blipFill rotWithShape="1">
            <a:blip r:embed="rId13">
              <a:alphaModFix/>
            </a:blip>
            <a:srcRect r="11291"/>
            <a:stretch/>
          </p:blipFill>
          <p:spPr>
            <a:xfrm>
              <a:off x="-5416400" y="8715277"/>
              <a:ext cx="3028008" cy="2473623"/>
            </a:xfrm>
            <a:prstGeom prst="rect">
              <a:avLst/>
            </a:prstGeom>
            <a:noFill/>
            <a:ln>
              <a:noFill/>
            </a:ln>
          </p:spPr>
        </p:pic>
        <p:pic>
          <p:nvPicPr>
            <p:cNvPr id="24" name="Google Shape;24;p7" descr="Asphalt road collapsed and cracks in the roadside Asphalt road collapsed and cracks in the roadside natural disaster stock pictures, royalty-free photos &amp; images"/>
            <p:cNvPicPr preferRelativeResize="0"/>
            <p:nvPr/>
          </p:nvPicPr>
          <p:blipFill rotWithShape="1">
            <a:blip r:embed="rId14">
              <a:alphaModFix/>
            </a:blip>
            <a:srcRect/>
            <a:stretch/>
          </p:blipFill>
          <p:spPr>
            <a:xfrm>
              <a:off x="-2398410" y="8715277"/>
              <a:ext cx="3047313" cy="2458056"/>
            </a:xfrm>
            <a:prstGeom prst="rect">
              <a:avLst/>
            </a:prstGeom>
            <a:noFill/>
            <a:ln>
              <a:noFill/>
            </a:ln>
          </p:spPr>
        </p:pic>
        <p:pic>
          <p:nvPicPr>
            <p:cNvPr id="25" name="Google Shape;25;p7" descr="rescuer search trough ruins of building Rescuer search trough ruins of building natural disaster stock pictures, royalty-free photos &amp; images"/>
            <p:cNvPicPr preferRelativeResize="0"/>
            <p:nvPr/>
          </p:nvPicPr>
          <p:blipFill rotWithShape="1">
            <a:blip r:embed="rId15">
              <a:alphaModFix/>
            </a:blip>
            <a:srcRect/>
            <a:stretch/>
          </p:blipFill>
          <p:spPr>
            <a:xfrm>
              <a:off x="655577" y="4302726"/>
              <a:ext cx="3105302" cy="2210427"/>
            </a:xfrm>
            <a:prstGeom prst="rect">
              <a:avLst/>
            </a:prstGeom>
            <a:noFill/>
            <a:ln>
              <a:noFill/>
            </a:ln>
          </p:spPr>
        </p:pic>
        <p:pic>
          <p:nvPicPr>
            <p:cNvPr id="26" name="Google Shape;26;p7" descr="Beautiful Glacier in Alaska USA a sight that is threatening to disappear due to melting caused by Global warming.The glacier is enormous when viewed against the mountains in background and boat in foreground. Beautiful Glacier in Alaska USA a sight that is threatening to disappear due to melting caused by Global warming.The glacier is enormous when viewed against the mountains in background and boat in foreground natural disaster stock pictures, royalty-free photos &amp; images"/>
            <p:cNvPicPr preferRelativeResize="0"/>
            <p:nvPr/>
          </p:nvPicPr>
          <p:blipFill rotWithShape="1">
            <a:blip r:embed="rId16">
              <a:alphaModFix/>
            </a:blip>
            <a:srcRect/>
            <a:stretch/>
          </p:blipFill>
          <p:spPr>
            <a:xfrm>
              <a:off x="640916" y="6496441"/>
              <a:ext cx="3119963" cy="2203270"/>
            </a:xfrm>
            <a:prstGeom prst="rect">
              <a:avLst/>
            </a:prstGeom>
            <a:noFill/>
            <a:ln>
              <a:noFill/>
            </a:ln>
          </p:spPr>
        </p:pic>
        <p:pic>
          <p:nvPicPr>
            <p:cNvPr id="27" name="Google Shape;27;p7" descr="Emergency preparedness natural disaster supplies. Water, flashlight, lantern, batteries. Emergency preparedness supplies. A large pile of supplies to be used in case of a natural disaster (hurricane, flood, earthquake, etc.) including: flashlight, backpack, batteries, water bottles, first aid kit, lantern, radio, can opener, mask.  No people. natural disaster help stock pictures, royalty-free photos &amp; images"/>
            <p:cNvPicPr preferRelativeResize="0"/>
            <p:nvPr/>
          </p:nvPicPr>
          <p:blipFill rotWithShape="1">
            <a:blip r:embed="rId17">
              <a:alphaModFix/>
            </a:blip>
            <a:srcRect/>
            <a:stretch/>
          </p:blipFill>
          <p:spPr>
            <a:xfrm>
              <a:off x="640916" y="8715277"/>
              <a:ext cx="3139267" cy="2473623"/>
            </a:xfrm>
            <a:prstGeom prst="rect">
              <a:avLst/>
            </a:prstGeom>
            <a:noFill/>
            <a:ln>
              <a:noFill/>
            </a:ln>
          </p:spPr>
        </p:pic>
        <p:pic>
          <p:nvPicPr>
            <p:cNvPr id="28" name="Google Shape;28;p7" descr="Baltoro Glacier - Wikipedia"/>
            <p:cNvPicPr preferRelativeResize="0"/>
            <p:nvPr/>
          </p:nvPicPr>
          <p:blipFill rotWithShape="1">
            <a:blip r:embed="rId18">
              <a:alphaModFix/>
            </a:blip>
            <a:srcRect/>
            <a:stretch/>
          </p:blipFill>
          <p:spPr>
            <a:xfrm>
              <a:off x="-5520894" y="1625683"/>
              <a:ext cx="3158902" cy="2673598"/>
            </a:xfrm>
            <a:prstGeom prst="rect">
              <a:avLst/>
            </a:prstGeom>
            <a:noFill/>
            <a:ln>
              <a:noFill/>
            </a:ln>
          </p:spPr>
        </p:pic>
        <p:pic>
          <p:nvPicPr>
            <p:cNvPr id="29" name="Google Shape;29;p7" descr="Glacial bursting in northern KP amidst rising mercury may cause floods.  warns PDMA - Pakistan - DAWN.COM"/>
            <p:cNvPicPr preferRelativeResize="0"/>
            <p:nvPr/>
          </p:nvPicPr>
          <p:blipFill rotWithShape="1">
            <a:blip r:embed="rId19">
              <a:alphaModFix/>
            </a:blip>
            <a:srcRect/>
            <a:stretch/>
          </p:blipFill>
          <p:spPr>
            <a:xfrm>
              <a:off x="-8412945" y="1634092"/>
              <a:ext cx="2880825" cy="2679743"/>
            </a:xfrm>
            <a:prstGeom prst="rect">
              <a:avLst/>
            </a:prstGeom>
            <a:noFill/>
            <a:ln>
              <a:noFill/>
            </a:ln>
          </p:spPr>
        </p:pic>
        <p:pic>
          <p:nvPicPr>
            <p:cNvPr id="30" name="Google Shape;30;p7" descr="Melting glaciers pose serious challenge to Pakistan's economy"/>
            <p:cNvPicPr preferRelativeResize="0"/>
            <p:nvPr/>
          </p:nvPicPr>
          <p:blipFill rotWithShape="1">
            <a:blip r:embed="rId20">
              <a:alphaModFix/>
            </a:blip>
            <a:srcRect/>
            <a:stretch/>
          </p:blipFill>
          <p:spPr>
            <a:xfrm>
              <a:off x="-2344513" y="1619419"/>
              <a:ext cx="2985429" cy="2676670"/>
            </a:xfrm>
            <a:prstGeom prst="rect">
              <a:avLst/>
            </a:prstGeom>
            <a:noFill/>
            <a:ln>
              <a:noFill/>
            </a:ln>
          </p:spPr>
        </p:pic>
        <p:pic>
          <p:nvPicPr>
            <p:cNvPr id="31" name="Google Shape;31;p7" descr="Pakistan Braces for Another Major Climate Emergency Amid Intensified  Monsoon Rains and Glacial Lake Outburst Floods (GLOFs) Threats | Community  World Service Asia"/>
            <p:cNvPicPr preferRelativeResize="0"/>
            <p:nvPr/>
          </p:nvPicPr>
          <p:blipFill rotWithShape="1">
            <a:blip r:embed="rId21">
              <a:alphaModFix/>
            </a:blip>
            <a:srcRect/>
            <a:stretch/>
          </p:blipFill>
          <p:spPr>
            <a:xfrm>
              <a:off x="648504" y="1675090"/>
              <a:ext cx="3131679" cy="2626229"/>
            </a:xfrm>
            <a:prstGeom prst="rect">
              <a:avLst/>
            </a:prstGeom>
            <a:noFill/>
            <a:ln>
              <a:noFill/>
            </a:ln>
          </p:spPr>
        </p:pic>
      </p:grpSp>
      <p:sp>
        <p:nvSpPr>
          <p:cNvPr id="32" name="Google Shape;32;p7"/>
          <p:cNvSpPr/>
          <p:nvPr/>
        </p:nvSpPr>
        <p:spPr>
          <a:xfrm>
            <a:off x="-654" y="-23484"/>
            <a:ext cx="12217495" cy="6858000"/>
          </a:xfrm>
          <a:prstGeom prst="rect">
            <a:avLst/>
          </a:prstGeom>
          <a:solidFill>
            <a:srgbClr val="000000">
              <a:alpha val="5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33" name="Google Shape;33;p7"/>
          <p:cNvSpPr txBox="1"/>
          <p:nvPr/>
        </p:nvSpPr>
        <p:spPr>
          <a:xfrm>
            <a:off x="11573809" y="27963"/>
            <a:ext cx="538999" cy="281473"/>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00"/>
              </a:buClr>
              <a:buSzPts val="1400"/>
              <a:buFont typeface="Noto Sans Symbols"/>
              <a:buNone/>
            </a:pPr>
            <a:fld id="{00000000-1234-1234-1234-123412341234}" type="slidenum">
              <a:rPr lang="en-US" sz="1400" b="1" u="none">
                <a:solidFill>
                  <a:srgbClr val="FFFF00"/>
                </a:solidFill>
                <a:latin typeface="Verdana"/>
                <a:ea typeface="Verdana"/>
                <a:cs typeface="Verdana"/>
                <a:sym typeface="Verdana"/>
              </a:rPr>
              <a:t>‹#›</a:t>
            </a:fld>
            <a:endParaRPr sz="1400" b="1" u="none">
              <a:solidFill>
                <a:srgbClr val="FFFF00"/>
              </a:solidFill>
              <a:latin typeface="Verdana"/>
              <a:ea typeface="Verdana"/>
              <a:cs typeface="Verdana"/>
              <a:sym typeface="Verdana"/>
            </a:endParaRPr>
          </a:p>
        </p:txBody>
      </p:sp>
      <p:pic>
        <p:nvPicPr>
          <p:cNvPr id="34" name="Google Shape;34;p7" descr="National Disaster Management Authority (Pakistan) - Wikipedia"/>
          <p:cNvPicPr preferRelativeResize="0"/>
          <p:nvPr/>
        </p:nvPicPr>
        <p:blipFill rotWithShape="1">
          <a:blip r:embed="rId22">
            <a:alphaModFix/>
          </a:blip>
          <a:srcRect/>
          <a:stretch/>
        </p:blipFill>
        <p:spPr>
          <a:xfrm>
            <a:off x="62550" y="-8557"/>
            <a:ext cx="514922" cy="469291"/>
          </a:xfrm>
          <a:prstGeom prst="rect">
            <a:avLst/>
          </a:prstGeom>
          <a:noFill/>
          <a:ln>
            <a:noFill/>
          </a:ln>
        </p:spPr>
      </p:pic>
      <p:graphicFrame>
        <p:nvGraphicFramePr>
          <p:cNvPr id="35" name="Google Shape;35;p7"/>
          <p:cNvGraphicFramePr/>
          <p:nvPr/>
        </p:nvGraphicFramePr>
        <p:xfrm>
          <a:off x="475872" y="587062"/>
          <a:ext cx="11740800" cy="213360"/>
        </p:xfrm>
        <a:graphic>
          <a:graphicData uri="http://schemas.openxmlformats.org/drawingml/2006/table">
            <a:tbl>
              <a:tblPr>
                <a:noFill/>
                <a:tableStyleId>{006C06B7-F179-452F-A33A-E346587A8B50}</a:tableStyleId>
              </a:tblPr>
              <a:tblGrid>
                <a:gridCol w="11740800">
                  <a:extLst>
                    <a:ext uri="{9D8B030D-6E8A-4147-A177-3AD203B41FA5}">
                      <a16:colId xmlns:a16="http://schemas.microsoft.com/office/drawing/2014/main" val="20000"/>
                    </a:ext>
                  </a:extLst>
                </a:gridCol>
              </a:tblGrid>
              <a:tr h="180500">
                <a:tc>
                  <a:txBody>
                    <a:bodyPr/>
                    <a:lstStyle/>
                    <a:p>
                      <a:pPr marL="0" marR="0" lvl="0" indent="0" algn="ctr" rtl="0">
                        <a:spcBef>
                          <a:spcPts val="0"/>
                        </a:spcBef>
                        <a:spcAft>
                          <a:spcPts val="0"/>
                        </a:spcAft>
                        <a:buNone/>
                      </a:pPr>
                      <a:endParaRPr sz="1400" u="none" strike="noStrike" cap="none"/>
                    </a:p>
                  </a:txBody>
                  <a:tcPr marL="0" marR="360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rgbClr val="0000FF"/>
                        </a:gs>
                        <a:gs pos="13000">
                          <a:srgbClr val="0000FF"/>
                        </a:gs>
                        <a:gs pos="34000">
                          <a:srgbClr val="FFFF00"/>
                        </a:gs>
                        <a:gs pos="77000">
                          <a:srgbClr val="FFFF00"/>
                        </a:gs>
                        <a:gs pos="88000">
                          <a:srgbClr val="0000FF"/>
                        </a:gs>
                        <a:gs pos="100000">
                          <a:srgbClr val="0000FF"/>
                        </a:gs>
                      </a:gsLst>
                      <a:path path="circle">
                        <a:fillToRect l="100000" t="100000"/>
                      </a:path>
                      <a:tileRect r="-100000" b="-100000"/>
                    </a:gradFill>
                  </a:tcPr>
                </a:tc>
                <a:extLst>
                  <a:ext uri="{0D108BD9-81ED-4DB2-BD59-A6C34878D82A}">
                    <a16:rowId xmlns:a16="http://schemas.microsoft.com/office/drawing/2014/main" val="10000"/>
                  </a:ext>
                </a:extLst>
              </a:tr>
            </a:tbl>
          </a:graphicData>
        </a:graphic>
      </p:graphicFrame>
      <p:graphicFrame>
        <p:nvGraphicFramePr>
          <p:cNvPr id="36" name="Google Shape;36;p7"/>
          <p:cNvGraphicFramePr/>
          <p:nvPr/>
        </p:nvGraphicFramePr>
        <p:xfrm>
          <a:off x="407553" y="587853"/>
          <a:ext cx="11784300" cy="213360"/>
        </p:xfrm>
        <a:graphic>
          <a:graphicData uri="http://schemas.openxmlformats.org/drawingml/2006/table">
            <a:tbl>
              <a:tblPr>
                <a:noFill/>
                <a:tableStyleId>{006C06B7-F179-452F-A33A-E346587A8B50}</a:tableStyleId>
              </a:tblPr>
              <a:tblGrid>
                <a:gridCol w="982025">
                  <a:extLst>
                    <a:ext uri="{9D8B030D-6E8A-4147-A177-3AD203B41FA5}">
                      <a16:colId xmlns:a16="http://schemas.microsoft.com/office/drawing/2014/main" val="20000"/>
                    </a:ext>
                  </a:extLst>
                </a:gridCol>
                <a:gridCol w="982025">
                  <a:extLst>
                    <a:ext uri="{9D8B030D-6E8A-4147-A177-3AD203B41FA5}">
                      <a16:colId xmlns:a16="http://schemas.microsoft.com/office/drawing/2014/main" val="20001"/>
                    </a:ext>
                  </a:extLst>
                </a:gridCol>
                <a:gridCol w="982025">
                  <a:extLst>
                    <a:ext uri="{9D8B030D-6E8A-4147-A177-3AD203B41FA5}">
                      <a16:colId xmlns:a16="http://schemas.microsoft.com/office/drawing/2014/main" val="20002"/>
                    </a:ext>
                  </a:extLst>
                </a:gridCol>
                <a:gridCol w="982025">
                  <a:extLst>
                    <a:ext uri="{9D8B030D-6E8A-4147-A177-3AD203B41FA5}">
                      <a16:colId xmlns:a16="http://schemas.microsoft.com/office/drawing/2014/main" val="20003"/>
                    </a:ext>
                  </a:extLst>
                </a:gridCol>
                <a:gridCol w="982025">
                  <a:extLst>
                    <a:ext uri="{9D8B030D-6E8A-4147-A177-3AD203B41FA5}">
                      <a16:colId xmlns:a16="http://schemas.microsoft.com/office/drawing/2014/main" val="20004"/>
                    </a:ext>
                  </a:extLst>
                </a:gridCol>
                <a:gridCol w="982025">
                  <a:extLst>
                    <a:ext uri="{9D8B030D-6E8A-4147-A177-3AD203B41FA5}">
                      <a16:colId xmlns:a16="http://schemas.microsoft.com/office/drawing/2014/main" val="20005"/>
                    </a:ext>
                  </a:extLst>
                </a:gridCol>
                <a:gridCol w="982025">
                  <a:extLst>
                    <a:ext uri="{9D8B030D-6E8A-4147-A177-3AD203B41FA5}">
                      <a16:colId xmlns:a16="http://schemas.microsoft.com/office/drawing/2014/main" val="20006"/>
                    </a:ext>
                  </a:extLst>
                </a:gridCol>
                <a:gridCol w="982025">
                  <a:extLst>
                    <a:ext uri="{9D8B030D-6E8A-4147-A177-3AD203B41FA5}">
                      <a16:colId xmlns:a16="http://schemas.microsoft.com/office/drawing/2014/main" val="20007"/>
                    </a:ext>
                  </a:extLst>
                </a:gridCol>
                <a:gridCol w="982025">
                  <a:extLst>
                    <a:ext uri="{9D8B030D-6E8A-4147-A177-3AD203B41FA5}">
                      <a16:colId xmlns:a16="http://schemas.microsoft.com/office/drawing/2014/main" val="20008"/>
                    </a:ext>
                  </a:extLst>
                </a:gridCol>
                <a:gridCol w="982025">
                  <a:extLst>
                    <a:ext uri="{9D8B030D-6E8A-4147-A177-3AD203B41FA5}">
                      <a16:colId xmlns:a16="http://schemas.microsoft.com/office/drawing/2014/main" val="20009"/>
                    </a:ext>
                  </a:extLst>
                </a:gridCol>
                <a:gridCol w="982025">
                  <a:extLst>
                    <a:ext uri="{9D8B030D-6E8A-4147-A177-3AD203B41FA5}">
                      <a16:colId xmlns:a16="http://schemas.microsoft.com/office/drawing/2014/main" val="20010"/>
                    </a:ext>
                  </a:extLst>
                </a:gridCol>
                <a:gridCol w="982025">
                  <a:extLst>
                    <a:ext uri="{9D8B030D-6E8A-4147-A177-3AD203B41FA5}">
                      <a16:colId xmlns:a16="http://schemas.microsoft.com/office/drawing/2014/main" val="20011"/>
                    </a:ext>
                  </a:extLst>
                </a:gridCol>
              </a:tblGrid>
              <a:tr h="160775">
                <a:tc>
                  <a:txBody>
                    <a:bodyPr/>
                    <a:lstStyle/>
                    <a:p>
                      <a:pPr marL="0" marR="0" lvl="0" indent="0" algn="ctr" rtl="0">
                        <a:spcBef>
                          <a:spcPts val="0"/>
                        </a:spcBef>
                        <a:spcAft>
                          <a:spcPts val="0"/>
                        </a:spcAft>
                        <a:buNone/>
                      </a:pPr>
                      <a:r>
                        <a:rPr lang="en-US" sz="1400" u="none" strike="noStrike" cap="none">
                          <a:solidFill>
                            <a:schemeClr val="lt1"/>
                          </a:solidFill>
                        </a:rPr>
                        <a:t>    Jan </a:t>
                      </a:r>
                      <a:endParaRPr sz="1400" u="none" strike="noStrike" cap="none">
                        <a:solidFill>
                          <a:schemeClr val="lt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lt1"/>
                          </a:solidFill>
                        </a:rPr>
                        <a:t>Feb</a:t>
                      </a:r>
                      <a:endParaRPr sz="1400" u="none" strike="noStrike" cap="none">
                        <a:solidFill>
                          <a:schemeClr val="lt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Mar</a:t>
                      </a:r>
                      <a:endParaRPr sz="1400" u="none" strike="noStrike" cap="none">
                        <a:solidFill>
                          <a:schemeClr val="dk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Apr</a:t>
                      </a:r>
                      <a:endParaRPr sz="1400" u="none" strike="noStrike" cap="none">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May</a:t>
                      </a:r>
                      <a:endParaRPr sz="1400" u="none" strike="noStrike" cap="none">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dirty="0">
                          <a:solidFill>
                            <a:schemeClr val="dk1"/>
                          </a:solidFill>
                        </a:rPr>
                        <a:t>Jun</a:t>
                      </a:r>
                      <a:endParaRPr sz="1400" u="none" strike="noStrike" cap="none" dirty="0">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Jul</a:t>
                      </a:r>
                      <a:endParaRPr sz="1400" u="none" strike="noStrike" cap="none">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Aug</a:t>
                      </a:r>
                      <a:endParaRPr sz="1400" u="none" strike="noStrike" cap="none">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dk1"/>
                          </a:solidFill>
                        </a:rPr>
                        <a:t>Sep</a:t>
                      </a:r>
                      <a:endParaRPr sz="1400" u="none" strike="noStrike" cap="none">
                        <a:solidFill>
                          <a:schemeClr val="dk1"/>
                        </a:solidFill>
                      </a:endParaRPr>
                    </a:p>
                  </a:txBody>
                  <a:tcPr marL="0" marR="0" marT="0"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lt1"/>
                          </a:solidFill>
                        </a:rPr>
                        <a:t>Oct</a:t>
                      </a:r>
                      <a:endParaRPr sz="1400" u="none" strike="noStrike" cap="none">
                        <a:solidFill>
                          <a:schemeClr val="lt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solidFill>
                            <a:schemeClr val="lt1"/>
                          </a:solidFill>
                        </a:rPr>
                        <a:t>Nov</a:t>
                      </a:r>
                      <a:endParaRPr sz="1400" u="none" strike="noStrike" cap="none">
                        <a:solidFill>
                          <a:schemeClr val="lt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dirty="0">
                          <a:solidFill>
                            <a:schemeClr val="lt1"/>
                          </a:solidFill>
                        </a:rPr>
                        <a:t>Dec</a:t>
                      </a:r>
                      <a:endParaRPr sz="1400" u="none" strike="noStrike" cap="none" dirty="0">
                        <a:solidFill>
                          <a:schemeClr val="lt1"/>
                        </a:solidFill>
                      </a:endParaRPr>
                    </a:p>
                  </a:txBody>
                  <a:tcPr marL="0" marR="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nvGrpSpPr>
          <p:cNvPr id="37" name="Google Shape;37;p7"/>
          <p:cNvGrpSpPr/>
          <p:nvPr/>
        </p:nvGrpSpPr>
        <p:grpSpPr>
          <a:xfrm>
            <a:off x="308056" y="318223"/>
            <a:ext cx="11935775" cy="697635"/>
            <a:chOff x="304120" y="6039024"/>
            <a:chExt cx="11935775" cy="697635"/>
          </a:xfrm>
        </p:grpSpPr>
        <p:sp>
          <p:nvSpPr>
            <p:cNvPr id="38" name="Google Shape;38;p7"/>
            <p:cNvSpPr/>
            <p:nvPr/>
          </p:nvSpPr>
          <p:spPr>
            <a:xfrm>
              <a:off x="3885574" y="6039024"/>
              <a:ext cx="82747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rgbClr val="FFFF00"/>
                  </a:solidFill>
                  <a:latin typeface="Calibri"/>
                  <a:ea typeface="Calibri"/>
                  <a:cs typeface="Calibri"/>
                  <a:sym typeface="Calibri"/>
                </a:rPr>
                <a:t>Heatwave</a:t>
              </a:r>
              <a:endParaRPr sz="1200" dirty="0">
                <a:solidFill>
                  <a:srgbClr val="000000"/>
                </a:solidFill>
                <a:latin typeface="Calibri"/>
                <a:ea typeface="Calibri"/>
                <a:cs typeface="Calibri"/>
                <a:sym typeface="Calibri"/>
              </a:endParaRPr>
            </a:p>
          </p:txBody>
        </p:sp>
        <p:sp>
          <p:nvSpPr>
            <p:cNvPr id="39" name="Google Shape;39;p7"/>
            <p:cNvSpPr/>
            <p:nvPr/>
          </p:nvSpPr>
          <p:spPr>
            <a:xfrm>
              <a:off x="5893832" y="6225617"/>
              <a:ext cx="435551" cy="404449"/>
            </a:xfrm>
            <a:prstGeom prst="star8">
              <a:avLst>
                <a:gd name="adj" fmla="val 37500"/>
              </a:avLst>
            </a:prstGeom>
            <a:solidFill>
              <a:schemeClr val="lt1"/>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dirty="0">
                  <a:solidFill>
                    <a:srgbClr val="000000"/>
                  </a:solidFill>
                  <a:latin typeface="Calibri"/>
                  <a:ea typeface="Calibri"/>
                  <a:cs typeface="Calibri"/>
                  <a:sym typeface="Calibri"/>
                </a:rPr>
                <a:t>DEW 3</a:t>
              </a:r>
              <a:endParaRPr sz="900" b="1" dirty="0">
                <a:solidFill>
                  <a:srgbClr val="000000"/>
                </a:solidFill>
                <a:latin typeface="Calibri"/>
                <a:ea typeface="Calibri"/>
                <a:cs typeface="Calibri"/>
                <a:sym typeface="Calibri"/>
              </a:endParaRPr>
            </a:p>
          </p:txBody>
        </p:sp>
        <p:sp>
          <p:nvSpPr>
            <p:cNvPr id="40" name="Google Shape;40;p7"/>
            <p:cNvSpPr/>
            <p:nvPr/>
          </p:nvSpPr>
          <p:spPr>
            <a:xfrm>
              <a:off x="2853193" y="6225617"/>
              <a:ext cx="435551" cy="404449"/>
            </a:xfrm>
            <a:prstGeom prst="star8">
              <a:avLst>
                <a:gd name="adj" fmla="val 37500"/>
              </a:avLst>
            </a:prstGeom>
            <a:solidFill>
              <a:schemeClr val="lt1"/>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a:solidFill>
                    <a:srgbClr val="000000"/>
                  </a:solidFill>
                  <a:latin typeface="Calibri"/>
                  <a:ea typeface="Calibri"/>
                  <a:cs typeface="Calibri"/>
                  <a:sym typeface="Calibri"/>
                </a:rPr>
                <a:t>DEW 2</a:t>
              </a:r>
              <a:endParaRPr sz="900" b="1">
                <a:solidFill>
                  <a:srgbClr val="000000"/>
                </a:solidFill>
                <a:latin typeface="Calibri"/>
                <a:ea typeface="Calibri"/>
                <a:cs typeface="Calibri"/>
                <a:sym typeface="Calibri"/>
              </a:endParaRPr>
            </a:p>
          </p:txBody>
        </p:sp>
        <p:sp>
          <p:nvSpPr>
            <p:cNvPr id="41" name="Google Shape;41;p7"/>
            <p:cNvSpPr/>
            <p:nvPr/>
          </p:nvSpPr>
          <p:spPr>
            <a:xfrm>
              <a:off x="304120" y="6178558"/>
              <a:ext cx="435551" cy="404449"/>
            </a:xfrm>
            <a:prstGeom prst="star8">
              <a:avLst>
                <a:gd name="adj" fmla="val 37500"/>
              </a:avLst>
            </a:prstGeom>
            <a:solidFill>
              <a:srgbClr val="FFFF00"/>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a:solidFill>
                    <a:srgbClr val="000000"/>
                  </a:solidFill>
                  <a:latin typeface="Calibri"/>
                  <a:ea typeface="Calibri"/>
                  <a:cs typeface="Calibri"/>
                  <a:sym typeface="Calibri"/>
                </a:rPr>
                <a:t>DEW 1</a:t>
              </a:r>
              <a:endParaRPr sz="900" b="1">
                <a:solidFill>
                  <a:srgbClr val="000000"/>
                </a:solidFill>
                <a:latin typeface="Calibri"/>
                <a:ea typeface="Calibri"/>
                <a:cs typeface="Calibri"/>
                <a:sym typeface="Calibri"/>
              </a:endParaRPr>
            </a:p>
          </p:txBody>
        </p:sp>
        <p:sp>
          <p:nvSpPr>
            <p:cNvPr id="42" name="Google Shape;42;p7"/>
            <p:cNvSpPr/>
            <p:nvPr/>
          </p:nvSpPr>
          <p:spPr>
            <a:xfrm>
              <a:off x="8893336" y="6240403"/>
              <a:ext cx="435551" cy="404449"/>
            </a:xfrm>
            <a:prstGeom prst="star8">
              <a:avLst>
                <a:gd name="adj" fmla="val 37500"/>
              </a:avLst>
            </a:prstGeom>
            <a:solidFill>
              <a:srgbClr val="FFFF00"/>
            </a:solidFill>
            <a:ln w="28575" cap="flat" cmpd="sng">
              <a:solidFill>
                <a:srgbClr val="FF0000"/>
              </a:solidFill>
              <a:prstDash val="solid"/>
              <a:miter lim="800000"/>
              <a:headEnd type="none" w="sm" len="sm"/>
              <a:tailEnd type="none" w="sm" len="sm"/>
            </a:ln>
            <a:effectLst>
              <a:outerShdw blurRad="44450" dist="27940" dir="5400000" algn="ctr">
                <a:srgbClr val="000000">
                  <a:alpha val="31764"/>
                </a:srgbClr>
              </a:outerShdw>
            </a:effectLst>
          </p:spPr>
          <p:txBody>
            <a:bodyPr spcFirstLastPara="1" wrap="square" lIns="0" tIns="36000" rIns="0" bIns="0" anchor="ctr" anchorCtr="0">
              <a:noAutofit/>
            </a:bodyPr>
            <a:lstStyle/>
            <a:p>
              <a:pPr marL="0" marR="0" lvl="0" indent="0" algn="ctr" rtl="0">
                <a:spcBef>
                  <a:spcPts val="0"/>
                </a:spcBef>
                <a:spcAft>
                  <a:spcPts val="0"/>
                </a:spcAft>
                <a:buNone/>
              </a:pPr>
              <a:r>
                <a:rPr lang="en-US" sz="900" b="1">
                  <a:solidFill>
                    <a:srgbClr val="000000"/>
                  </a:solidFill>
                  <a:latin typeface="Calibri"/>
                  <a:ea typeface="Calibri"/>
                  <a:cs typeface="Calibri"/>
                  <a:sym typeface="Calibri"/>
                </a:rPr>
                <a:t>DEW 4</a:t>
              </a:r>
              <a:endParaRPr sz="900" b="1">
                <a:solidFill>
                  <a:srgbClr val="000000"/>
                </a:solidFill>
                <a:latin typeface="Calibri"/>
                <a:ea typeface="Calibri"/>
                <a:cs typeface="Calibri"/>
                <a:sym typeface="Calibri"/>
              </a:endParaRPr>
            </a:p>
          </p:txBody>
        </p:sp>
        <p:sp>
          <p:nvSpPr>
            <p:cNvPr id="43" name="Google Shape;43;p7"/>
            <p:cNvSpPr/>
            <p:nvPr/>
          </p:nvSpPr>
          <p:spPr>
            <a:xfrm>
              <a:off x="4763257" y="6039024"/>
              <a:ext cx="92044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Forest Fires</a:t>
              </a:r>
              <a:endParaRPr sz="1200">
                <a:solidFill>
                  <a:srgbClr val="000000"/>
                </a:solidFill>
                <a:latin typeface="Calibri"/>
                <a:ea typeface="Calibri"/>
                <a:cs typeface="Calibri"/>
                <a:sym typeface="Calibri"/>
              </a:endParaRPr>
            </a:p>
          </p:txBody>
        </p:sp>
        <p:sp>
          <p:nvSpPr>
            <p:cNvPr id="44" name="Google Shape;44;p7"/>
            <p:cNvSpPr/>
            <p:nvPr/>
          </p:nvSpPr>
          <p:spPr>
            <a:xfrm>
              <a:off x="6404483" y="6039024"/>
              <a:ext cx="111443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Floods</a:t>
              </a:r>
              <a:endParaRPr sz="1200">
                <a:solidFill>
                  <a:srgbClr val="000000"/>
                </a:solidFill>
                <a:latin typeface="Calibri"/>
                <a:ea typeface="Calibri"/>
                <a:cs typeface="Calibri"/>
                <a:sym typeface="Calibri"/>
              </a:endParaRPr>
            </a:p>
          </p:txBody>
        </p:sp>
        <p:sp>
          <p:nvSpPr>
            <p:cNvPr id="45" name="Google Shape;45;p7"/>
            <p:cNvSpPr/>
            <p:nvPr/>
          </p:nvSpPr>
          <p:spPr>
            <a:xfrm>
              <a:off x="7368510" y="6039024"/>
              <a:ext cx="85151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Landslides</a:t>
              </a:r>
              <a:endParaRPr sz="1200">
                <a:solidFill>
                  <a:srgbClr val="000000"/>
                </a:solidFill>
                <a:latin typeface="Calibri"/>
                <a:ea typeface="Calibri"/>
                <a:cs typeface="Calibri"/>
                <a:sym typeface="Calibri"/>
              </a:endParaRPr>
            </a:p>
          </p:txBody>
        </p:sp>
        <p:sp>
          <p:nvSpPr>
            <p:cNvPr id="46" name="Google Shape;46;p7"/>
            <p:cNvSpPr/>
            <p:nvPr/>
          </p:nvSpPr>
          <p:spPr>
            <a:xfrm>
              <a:off x="10030475" y="6039024"/>
              <a:ext cx="83227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Smog/Fog</a:t>
              </a:r>
              <a:endParaRPr sz="1200">
                <a:solidFill>
                  <a:srgbClr val="000000"/>
                </a:solidFill>
                <a:latin typeface="Calibri"/>
                <a:ea typeface="Calibri"/>
                <a:cs typeface="Calibri"/>
                <a:sym typeface="Calibri"/>
              </a:endParaRPr>
            </a:p>
          </p:txBody>
        </p:sp>
        <p:sp>
          <p:nvSpPr>
            <p:cNvPr id="47" name="Google Shape;47;p7"/>
            <p:cNvSpPr/>
            <p:nvPr/>
          </p:nvSpPr>
          <p:spPr>
            <a:xfrm>
              <a:off x="11338686" y="6039024"/>
              <a:ext cx="90120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Tourism Hz</a:t>
              </a:r>
              <a:endParaRPr sz="1200">
                <a:solidFill>
                  <a:srgbClr val="000000"/>
                </a:solidFill>
                <a:latin typeface="Calibri"/>
                <a:ea typeface="Calibri"/>
                <a:cs typeface="Calibri"/>
                <a:sym typeface="Calibri"/>
              </a:endParaRPr>
            </a:p>
          </p:txBody>
        </p:sp>
        <p:sp>
          <p:nvSpPr>
            <p:cNvPr id="48" name="Google Shape;48;p7"/>
            <p:cNvSpPr/>
            <p:nvPr/>
          </p:nvSpPr>
          <p:spPr>
            <a:xfrm>
              <a:off x="689700" y="6039024"/>
              <a:ext cx="73289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FFF00"/>
                  </a:solidFill>
                  <a:latin typeface="Calibri"/>
                  <a:ea typeface="Calibri"/>
                  <a:cs typeface="Calibri"/>
                  <a:sym typeface="Calibri"/>
                </a:rPr>
                <a:t>Snow Hz</a:t>
              </a:r>
              <a:endParaRPr sz="1200">
                <a:solidFill>
                  <a:srgbClr val="000000"/>
                </a:solidFill>
                <a:latin typeface="Calibri"/>
                <a:ea typeface="Calibri"/>
                <a:cs typeface="Calibri"/>
                <a:sym typeface="Calibri"/>
              </a:endParaRPr>
            </a:p>
          </p:txBody>
        </p:sp>
        <p:sp>
          <p:nvSpPr>
            <p:cNvPr id="49" name="Google Shape;49;p7"/>
            <p:cNvSpPr/>
            <p:nvPr/>
          </p:nvSpPr>
          <p:spPr>
            <a:xfrm>
              <a:off x="750510" y="6459660"/>
              <a:ext cx="12334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chemeClr val="lt1"/>
                  </a:solidFill>
                  <a:latin typeface="Calibri"/>
                  <a:ea typeface="Calibri"/>
                  <a:cs typeface="Calibri"/>
                  <a:sym typeface="Calibri"/>
                </a:rPr>
                <a:t>Winter Hazards</a:t>
              </a:r>
              <a:endParaRPr sz="1200" dirty="0">
                <a:solidFill>
                  <a:schemeClr val="lt1"/>
                </a:solidFill>
                <a:latin typeface="Calibri"/>
                <a:ea typeface="Calibri"/>
                <a:cs typeface="Calibri"/>
                <a:sym typeface="Calibri"/>
              </a:endParaRPr>
            </a:p>
          </p:txBody>
        </p:sp>
        <p:sp>
          <p:nvSpPr>
            <p:cNvPr id="50" name="Google Shape;50;p7"/>
            <p:cNvSpPr/>
            <p:nvPr/>
          </p:nvSpPr>
          <p:spPr>
            <a:xfrm>
              <a:off x="3155059" y="6459660"/>
              <a:ext cx="21851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lt1"/>
                  </a:solidFill>
                  <a:latin typeface="Calibri"/>
                  <a:ea typeface="Calibri"/>
                  <a:cs typeface="Calibri"/>
                  <a:sym typeface="Calibri"/>
                </a:rPr>
                <a:t>Summer Hazards</a:t>
              </a:r>
              <a:endParaRPr sz="1200">
                <a:solidFill>
                  <a:schemeClr val="lt1"/>
                </a:solidFill>
                <a:latin typeface="Calibri"/>
                <a:ea typeface="Calibri"/>
                <a:cs typeface="Calibri"/>
                <a:sym typeface="Calibri"/>
              </a:endParaRPr>
            </a:p>
          </p:txBody>
        </p:sp>
        <p:sp>
          <p:nvSpPr>
            <p:cNvPr id="51" name="Google Shape;51;p7"/>
            <p:cNvSpPr/>
            <p:nvPr/>
          </p:nvSpPr>
          <p:spPr>
            <a:xfrm>
              <a:off x="6048943" y="6459660"/>
              <a:ext cx="21851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lt1"/>
                  </a:solidFill>
                  <a:latin typeface="Calibri"/>
                  <a:ea typeface="Calibri"/>
                  <a:cs typeface="Calibri"/>
                  <a:sym typeface="Calibri"/>
                </a:rPr>
                <a:t>Monsoon Hazards</a:t>
              </a:r>
              <a:endParaRPr sz="1200">
                <a:solidFill>
                  <a:schemeClr val="lt1"/>
                </a:solidFill>
                <a:latin typeface="Calibri"/>
                <a:ea typeface="Calibri"/>
                <a:cs typeface="Calibri"/>
                <a:sym typeface="Calibri"/>
              </a:endParaRPr>
            </a:p>
          </p:txBody>
        </p:sp>
        <p:sp>
          <p:nvSpPr>
            <p:cNvPr id="52" name="Google Shape;52;p7"/>
            <p:cNvSpPr/>
            <p:nvPr/>
          </p:nvSpPr>
          <p:spPr>
            <a:xfrm>
              <a:off x="10395396" y="6459660"/>
              <a:ext cx="12334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lt1"/>
                  </a:solidFill>
                  <a:latin typeface="Calibri"/>
                  <a:ea typeface="Calibri"/>
                  <a:cs typeface="Calibri"/>
                  <a:sym typeface="Calibri"/>
                </a:rPr>
                <a:t>Winter Hazards</a:t>
              </a:r>
              <a:endParaRPr sz="1200">
                <a:solidFill>
                  <a:schemeClr val="lt1"/>
                </a:solidFill>
                <a:latin typeface="Calibri"/>
                <a:ea typeface="Calibri"/>
                <a:cs typeface="Calibri"/>
                <a:sym typeface="Calibri"/>
              </a:endParaRPr>
            </a:p>
          </p:txBody>
        </p:sp>
      </p:grpSp>
      <p:sp>
        <p:nvSpPr>
          <p:cNvPr id="55" name="Google Shape;55;p7"/>
          <p:cNvSpPr/>
          <p:nvPr/>
        </p:nvSpPr>
        <p:spPr>
          <a:xfrm>
            <a:off x="570631" y="6660"/>
            <a:ext cx="11003178" cy="349702"/>
          </a:xfrm>
          <a:prstGeom prst="rect">
            <a:avLst/>
          </a:prstGeom>
          <a:solidFill>
            <a:srgbClr val="C00000">
              <a:alpha val="60000"/>
            </a:srgbClr>
          </a:solidFill>
          <a:ln>
            <a:noFill/>
          </a:ln>
        </p:spPr>
        <p:txBody>
          <a:bodyPr spcFirstLastPara="1" wrap="square" lIns="36000" tIns="36000" rIns="36000" bIns="36000" anchor="ctr" anchorCtr="0">
            <a:spAutoFit/>
          </a:bodyPr>
          <a:lstStyle/>
          <a:p>
            <a:pPr marL="0" marR="0" lvl="0" indent="0" algn="ctr" rtl="0">
              <a:spcBef>
                <a:spcPts val="0"/>
              </a:spcBef>
              <a:spcAft>
                <a:spcPts val="0"/>
              </a:spcAft>
              <a:buNone/>
            </a:pPr>
            <a:r>
              <a:rPr lang="en-US" sz="1800" dirty="0">
                <a:solidFill>
                  <a:schemeClr val="bg1"/>
                </a:solidFill>
                <a:latin typeface="Arial Black" panose="020B0A04020102020204" pitchFamily="34" charset="0"/>
              </a:rPr>
              <a:t>National Disaster Management Authority</a:t>
            </a:r>
            <a:endParaRPr sz="1800" dirty="0">
              <a:solidFill>
                <a:schemeClr val="bg1"/>
              </a:solidFill>
              <a:latin typeface="Arial Black" panose="020B0A04020102020204" pitchFamily="34" charset="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5.jpg"/><Relationship Id="rId7"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gif"/><Relationship Id="rId4" Type="http://schemas.openxmlformats.org/officeDocument/2006/relationships/image" Target="../media/image24.jpe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3.xml"/><Relationship Id="rId6" Type="http://schemas.openxmlformats.org/officeDocument/2006/relationships/image" Target="../media/image35.gif"/><Relationship Id="rId5" Type="http://schemas.openxmlformats.org/officeDocument/2006/relationships/image" Target="../media/image34.png"/><Relationship Id="rId4" Type="http://schemas.openxmlformats.org/officeDocument/2006/relationships/image" Target="../media/image33.gif"/></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3.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
          <p:cNvGrpSpPr/>
          <p:nvPr/>
        </p:nvGrpSpPr>
        <p:grpSpPr>
          <a:xfrm>
            <a:off x="22937" y="1214505"/>
            <a:ext cx="12169063" cy="5322407"/>
            <a:chOff x="12349" y="1414530"/>
            <a:chExt cx="12169063" cy="5322407"/>
          </a:xfrm>
        </p:grpSpPr>
        <p:pic>
          <p:nvPicPr>
            <p:cNvPr id="64" name="Google Shape;64;p1" descr="Glacial bursting in northern KP amidst rising mercury may cause floods.  warns PDMA - Pakistan - DAWN.COM"/>
            <p:cNvPicPr preferRelativeResize="0"/>
            <p:nvPr/>
          </p:nvPicPr>
          <p:blipFill rotWithShape="1">
            <a:blip r:embed="rId3">
              <a:alphaModFix/>
            </a:blip>
            <a:srcRect/>
            <a:stretch/>
          </p:blipFill>
          <p:spPr>
            <a:xfrm>
              <a:off x="21080" y="1426250"/>
              <a:ext cx="3880539" cy="2668628"/>
            </a:xfrm>
            <a:prstGeom prst="rect">
              <a:avLst/>
            </a:prstGeom>
            <a:noFill/>
            <a:ln>
              <a:noFill/>
            </a:ln>
          </p:spPr>
        </p:pic>
        <p:pic>
          <p:nvPicPr>
            <p:cNvPr id="65" name="Google Shape;65;p1" descr="Melting glaciers pose serious challenge to Pakistan's economy"/>
            <p:cNvPicPr preferRelativeResize="0"/>
            <p:nvPr/>
          </p:nvPicPr>
          <p:blipFill rotWithShape="1">
            <a:blip r:embed="rId4">
              <a:alphaModFix/>
            </a:blip>
            <a:srcRect/>
            <a:stretch/>
          </p:blipFill>
          <p:spPr>
            <a:xfrm>
              <a:off x="8157001" y="1414530"/>
              <a:ext cx="4024411" cy="2690861"/>
            </a:xfrm>
            <a:prstGeom prst="rect">
              <a:avLst/>
            </a:prstGeom>
            <a:noFill/>
            <a:ln>
              <a:noFill/>
            </a:ln>
          </p:spPr>
        </p:pic>
        <p:pic>
          <p:nvPicPr>
            <p:cNvPr id="66" name="Google Shape;66;p1" descr="Pakistan Braces for Another Major Climate Emergency Amid Intensified  Monsoon Rains and Glacial Lake Outburst Floods (GLOFs) Threats | Community  World Service Asia"/>
            <p:cNvPicPr preferRelativeResize="0"/>
            <p:nvPr/>
          </p:nvPicPr>
          <p:blipFill rotWithShape="1">
            <a:blip r:embed="rId5">
              <a:alphaModFix/>
            </a:blip>
            <a:srcRect/>
            <a:stretch/>
          </p:blipFill>
          <p:spPr>
            <a:xfrm>
              <a:off x="3891202" y="4094878"/>
              <a:ext cx="4276217" cy="2642059"/>
            </a:xfrm>
            <a:prstGeom prst="rect">
              <a:avLst/>
            </a:prstGeom>
            <a:noFill/>
            <a:ln>
              <a:noFill/>
            </a:ln>
          </p:spPr>
        </p:pic>
        <p:pic>
          <p:nvPicPr>
            <p:cNvPr id="67" name="Google Shape;67;p1" descr="Threat of GLOFs from Shishper glacier gives communities sleepless nights"/>
            <p:cNvPicPr preferRelativeResize="0"/>
            <p:nvPr/>
          </p:nvPicPr>
          <p:blipFill rotWithShape="1">
            <a:blip r:embed="rId6">
              <a:alphaModFix/>
            </a:blip>
            <a:srcRect/>
            <a:stretch/>
          </p:blipFill>
          <p:spPr>
            <a:xfrm>
              <a:off x="12349" y="4105391"/>
              <a:ext cx="3889270" cy="2594074"/>
            </a:xfrm>
            <a:prstGeom prst="rect">
              <a:avLst/>
            </a:prstGeom>
            <a:noFill/>
            <a:ln>
              <a:noFill/>
            </a:ln>
          </p:spPr>
        </p:pic>
        <p:pic>
          <p:nvPicPr>
            <p:cNvPr id="68" name="Google Shape;68;p1" descr="Punjab government on rain, flood alert as Pakistan monsoon deaths hit 320 |  Arab News PK"/>
            <p:cNvPicPr preferRelativeResize="0"/>
            <p:nvPr/>
          </p:nvPicPr>
          <p:blipFill rotWithShape="1">
            <a:blip r:embed="rId7">
              <a:alphaModFix/>
            </a:blip>
            <a:srcRect/>
            <a:stretch/>
          </p:blipFill>
          <p:spPr>
            <a:xfrm>
              <a:off x="3901619" y="1425860"/>
              <a:ext cx="4265800" cy="2717003"/>
            </a:xfrm>
            <a:prstGeom prst="rect">
              <a:avLst/>
            </a:prstGeom>
            <a:noFill/>
            <a:ln>
              <a:noFill/>
            </a:ln>
          </p:spPr>
        </p:pic>
        <p:pic>
          <p:nvPicPr>
            <p:cNvPr id="69" name="Google Shape;69;p1" descr="Punjab floods submerge over 1,600 villages in Pakistan, more than 1 million  evacuated | Arab News"/>
            <p:cNvPicPr preferRelativeResize="0"/>
            <p:nvPr/>
          </p:nvPicPr>
          <p:blipFill rotWithShape="1">
            <a:blip r:embed="rId8">
              <a:alphaModFix/>
            </a:blip>
            <a:srcRect l="17804"/>
            <a:stretch/>
          </p:blipFill>
          <p:spPr>
            <a:xfrm>
              <a:off x="8167419" y="4105391"/>
              <a:ext cx="4012232" cy="2631546"/>
            </a:xfrm>
            <a:prstGeom prst="rect">
              <a:avLst/>
            </a:prstGeom>
            <a:noFill/>
            <a:ln>
              <a:noFill/>
            </a:ln>
          </p:spPr>
        </p:pic>
      </p:grpSp>
      <p:sp>
        <p:nvSpPr>
          <p:cNvPr id="71" name="Google Shape;71;p1"/>
          <p:cNvSpPr/>
          <p:nvPr/>
        </p:nvSpPr>
        <p:spPr>
          <a:xfrm>
            <a:off x="2268071" y="3524721"/>
            <a:ext cx="7664823" cy="832126"/>
          </a:xfrm>
          <a:prstGeom prst="rect">
            <a:avLst/>
          </a:prstGeom>
          <a:solidFill>
            <a:schemeClr val="lt1">
              <a:alpha val="60000"/>
            </a:schemeClr>
          </a:solid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endParaRPr sz="3600" b="1" dirty="0">
              <a:solidFill>
                <a:schemeClr val="dk1"/>
              </a:solidFill>
              <a:latin typeface="Candara"/>
              <a:ea typeface="Candara"/>
              <a:cs typeface="Candara"/>
              <a:sym typeface="Candara"/>
            </a:endParaRPr>
          </a:p>
        </p:txBody>
      </p:sp>
      <p:sp>
        <p:nvSpPr>
          <p:cNvPr id="72" name="Google Shape;72;p1"/>
          <p:cNvSpPr/>
          <p:nvPr/>
        </p:nvSpPr>
        <p:spPr>
          <a:xfrm>
            <a:off x="2499986" y="3638890"/>
            <a:ext cx="7192027" cy="553978"/>
          </a:xfrm>
          <a:prstGeom prst="rect">
            <a:avLst/>
          </a:prstGeom>
          <a:solidFill>
            <a:srgbClr val="0000CC">
              <a:alpha val="60000"/>
            </a:srgbClr>
          </a:solid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en-US" sz="2800" b="1" dirty="0">
                <a:solidFill>
                  <a:srgbClr val="FFFF00"/>
                </a:solidFill>
                <a:latin typeface="Candara"/>
                <a:ea typeface="Candara"/>
                <a:cs typeface="Candara"/>
                <a:sym typeface="Candara"/>
              </a:rPr>
              <a:t>Performance Evaluation of NDMA Alerts 2025</a:t>
            </a:r>
            <a:endParaRPr dirty="0"/>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7573-FC6D-6269-97B0-886E91FD5136}"/>
              </a:ext>
            </a:extLst>
          </p:cNvPr>
          <p:cNvSpPr>
            <a:spLocks noGrp="1"/>
          </p:cNvSpPr>
          <p:nvPr>
            <p:ph type="title"/>
          </p:nvPr>
        </p:nvSpPr>
        <p:spPr/>
        <p:txBody>
          <a:bodyPr/>
          <a:lstStyle/>
          <a:p>
            <a:r>
              <a:rPr lang="en-US" sz="2800" b="1" dirty="0">
                <a:solidFill>
                  <a:schemeClr val="bg1"/>
                </a:solidFill>
                <a:latin typeface="Arial Black" panose="020B0A04020102020204" pitchFamily="34" charset="0"/>
              </a:rPr>
              <a:t>Data Collection</a:t>
            </a:r>
          </a:p>
        </p:txBody>
      </p:sp>
      <p:pic>
        <p:nvPicPr>
          <p:cNvPr id="5" name="Picture 4">
            <a:extLst>
              <a:ext uri="{FF2B5EF4-FFF2-40B4-BE49-F238E27FC236}">
                <a16:creationId xmlns:a16="http://schemas.microsoft.com/office/drawing/2014/main" id="{2B062EAB-EABE-CE01-D832-6545D539251F}"/>
              </a:ext>
            </a:extLst>
          </p:cNvPr>
          <p:cNvPicPr>
            <a:picLocks noChangeAspect="1"/>
          </p:cNvPicPr>
          <p:nvPr/>
        </p:nvPicPr>
        <p:blipFill>
          <a:blip r:embed="rId2"/>
          <a:stretch>
            <a:fillRect/>
          </a:stretch>
        </p:blipFill>
        <p:spPr>
          <a:xfrm>
            <a:off x="526025" y="1667435"/>
            <a:ext cx="8044234" cy="3720021"/>
          </a:xfrm>
          <a:prstGeom prst="rect">
            <a:avLst/>
          </a:prstGeom>
        </p:spPr>
      </p:pic>
      <p:pic>
        <p:nvPicPr>
          <p:cNvPr id="7" name="Picture 6">
            <a:extLst>
              <a:ext uri="{FF2B5EF4-FFF2-40B4-BE49-F238E27FC236}">
                <a16:creationId xmlns:a16="http://schemas.microsoft.com/office/drawing/2014/main" id="{B40A3589-6AA7-CD42-9ECA-FC94BBC4AF14}"/>
              </a:ext>
            </a:extLst>
          </p:cNvPr>
          <p:cNvPicPr>
            <a:picLocks noChangeAspect="1"/>
          </p:cNvPicPr>
          <p:nvPr/>
        </p:nvPicPr>
        <p:blipFill>
          <a:blip r:embed="rId3"/>
          <a:stretch>
            <a:fillRect/>
          </a:stretch>
        </p:blipFill>
        <p:spPr>
          <a:xfrm>
            <a:off x="794966" y="2077696"/>
            <a:ext cx="8044235" cy="3718892"/>
          </a:xfrm>
          <a:prstGeom prst="rect">
            <a:avLst/>
          </a:prstGeom>
        </p:spPr>
      </p:pic>
      <p:pic>
        <p:nvPicPr>
          <p:cNvPr id="4" name="Picture 3">
            <a:extLst>
              <a:ext uri="{FF2B5EF4-FFF2-40B4-BE49-F238E27FC236}">
                <a16:creationId xmlns:a16="http://schemas.microsoft.com/office/drawing/2014/main" id="{7925FA5A-601A-4BC0-88A8-A44AE4E92D11}"/>
              </a:ext>
            </a:extLst>
          </p:cNvPr>
          <p:cNvPicPr>
            <a:picLocks noChangeAspect="1"/>
          </p:cNvPicPr>
          <p:nvPr/>
        </p:nvPicPr>
        <p:blipFill>
          <a:blip r:embed="rId4"/>
          <a:stretch>
            <a:fillRect/>
          </a:stretch>
        </p:blipFill>
        <p:spPr>
          <a:xfrm>
            <a:off x="8657801" y="1061412"/>
            <a:ext cx="1093469" cy="4500450"/>
          </a:xfrm>
          <a:prstGeom prst="rect">
            <a:avLst/>
          </a:prstGeom>
        </p:spPr>
      </p:pic>
      <p:pic>
        <p:nvPicPr>
          <p:cNvPr id="8" name="Picture 7">
            <a:extLst>
              <a:ext uri="{FF2B5EF4-FFF2-40B4-BE49-F238E27FC236}">
                <a16:creationId xmlns:a16="http://schemas.microsoft.com/office/drawing/2014/main" id="{B4AAEAD9-D259-42DF-A528-18B3D769ABA7}"/>
              </a:ext>
            </a:extLst>
          </p:cNvPr>
          <p:cNvPicPr>
            <a:picLocks noChangeAspect="1"/>
          </p:cNvPicPr>
          <p:nvPr/>
        </p:nvPicPr>
        <p:blipFill>
          <a:blip r:embed="rId5"/>
          <a:stretch>
            <a:fillRect/>
          </a:stretch>
        </p:blipFill>
        <p:spPr>
          <a:xfrm>
            <a:off x="9234052" y="1372319"/>
            <a:ext cx="1115259" cy="4531845"/>
          </a:xfrm>
          <a:prstGeom prst="rect">
            <a:avLst/>
          </a:prstGeom>
        </p:spPr>
      </p:pic>
      <p:pic>
        <p:nvPicPr>
          <p:cNvPr id="10" name="Picture 9">
            <a:extLst>
              <a:ext uri="{FF2B5EF4-FFF2-40B4-BE49-F238E27FC236}">
                <a16:creationId xmlns:a16="http://schemas.microsoft.com/office/drawing/2014/main" id="{742735DA-2392-46D1-8718-F37A5B8A5881}"/>
              </a:ext>
            </a:extLst>
          </p:cNvPr>
          <p:cNvPicPr>
            <a:picLocks noChangeAspect="1"/>
          </p:cNvPicPr>
          <p:nvPr/>
        </p:nvPicPr>
        <p:blipFill>
          <a:blip r:embed="rId6"/>
          <a:stretch>
            <a:fillRect/>
          </a:stretch>
        </p:blipFill>
        <p:spPr>
          <a:xfrm>
            <a:off x="9896098" y="1927412"/>
            <a:ext cx="1205980" cy="4500450"/>
          </a:xfrm>
          <a:prstGeom prst="rect">
            <a:avLst/>
          </a:prstGeom>
        </p:spPr>
      </p:pic>
      <p:pic>
        <p:nvPicPr>
          <p:cNvPr id="12" name="Picture 11">
            <a:extLst>
              <a:ext uri="{FF2B5EF4-FFF2-40B4-BE49-F238E27FC236}">
                <a16:creationId xmlns:a16="http://schemas.microsoft.com/office/drawing/2014/main" id="{7086D082-BA65-4BE5-AA58-D622612E737F}"/>
              </a:ext>
            </a:extLst>
          </p:cNvPr>
          <p:cNvPicPr>
            <a:picLocks noChangeAspect="1"/>
          </p:cNvPicPr>
          <p:nvPr/>
        </p:nvPicPr>
        <p:blipFill>
          <a:blip r:embed="rId7"/>
          <a:stretch>
            <a:fillRect/>
          </a:stretch>
        </p:blipFill>
        <p:spPr>
          <a:xfrm>
            <a:off x="10393273" y="1577621"/>
            <a:ext cx="1093469" cy="4500449"/>
          </a:xfrm>
          <a:prstGeom prst="rect">
            <a:avLst/>
          </a:prstGeom>
        </p:spPr>
      </p:pic>
      <p:pic>
        <p:nvPicPr>
          <p:cNvPr id="14" name="Picture 13">
            <a:extLst>
              <a:ext uri="{FF2B5EF4-FFF2-40B4-BE49-F238E27FC236}">
                <a16:creationId xmlns:a16="http://schemas.microsoft.com/office/drawing/2014/main" id="{4416AF97-CBC4-41C2-86EF-DCAD447797E3}"/>
              </a:ext>
            </a:extLst>
          </p:cNvPr>
          <p:cNvPicPr>
            <a:picLocks noChangeAspect="1"/>
          </p:cNvPicPr>
          <p:nvPr/>
        </p:nvPicPr>
        <p:blipFill>
          <a:blip r:embed="rId8"/>
          <a:stretch>
            <a:fillRect/>
          </a:stretch>
        </p:blipFill>
        <p:spPr>
          <a:xfrm>
            <a:off x="10877051" y="1081153"/>
            <a:ext cx="1219382" cy="4715435"/>
          </a:xfrm>
          <a:prstGeom prst="rect">
            <a:avLst/>
          </a:prstGeom>
        </p:spPr>
      </p:pic>
      <p:pic>
        <p:nvPicPr>
          <p:cNvPr id="16" name="Picture 15">
            <a:extLst>
              <a:ext uri="{FF2B5EF4-FFF2-40B4-BE49-F238E27FC236}">
                <a16:creationId xmlns:a16="http://schemas.microsoft.com/office/drawing/2014/main" id="{61F336A2-D54A-4681-8905-66A5918D5563}"/>
              </a:ext>
            </a:extLst>
          </p:cNvPr>
          <p:cNvPicPr>
            <a:picLocks noChangeAspect="1"/>
          </p:cNvPicPr>
          <p:nvPr/>
        </p:nvPicPr>
        <p:blipFill>
          <a:blip r:embed="rId9"/>
          <a:stretch>
            <a:fillRect/>
          </a:stretch>
        </p:blipFill>
        <p:spPr>
          <a:xfrm>
            <a:off x="1002086" y="2461693"/>
            <a:ext cx="8131259" cy="3745155"/>
          </a:xfrm>
          <a:prstGeom prst="rect">
            <a:avLst/>
          </a:prstGeom>
        </p:spPr>
      </p:pic>
      <p:pic>
        <p:nvPicPr>
          <p:cNvPr id="1026" name="Picture 2">
            <a:extLst>
              <a:ext uri="{FF2B5EF4-FFF2-40B4-BE49-F238E27FC236}">
                <a16:creationId xmlns:a16="http://schemas.microsoft.com/office/drawing/2014/main" id="{B79898E5-D5DD-47C3-8502-6841224FC6C3}"/>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403686" y="2897883"/>
            <a:ext cx="6049183" cy="340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487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par>
                          <p:cTn id="26" fill="hold">
                            <p:stCondLst>
                              <p:cond delay="3500"/>
                            </p:stCondLst>
                            <p:childTnLst>
                              <p:par>
                                <p:cTn id="27" presetID="2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par>
                          <p:cTn id="30" fill="hold">
                            <p:stCondLst>
                              <p:cond delay="4000"/>
                            </p:stCondLst>
                            <p:childTnLst>
                              <p:par>
                                <p:cTn id="31" presetID="22" presetClass="entr" presetSubtype="4"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par>
                          <p:cTn id="34" fill="hold">
                            <p:stCondLst>
                              <p:cond delay="4500"/>
                            </p:stCondLst>
                            <p:childTnLst>
                              <p:par>
                                <p:cTn id="35" presetID="22" presetClass="entr" presetSubtype="4"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par>
                          <p:cTn id="38" fill="hold">
                            <p:stCondLst>
                              <p:cond delay="5000"/>
                            </p:stCondLst>
                            <p:childTnLst>
                              <p:par>
                                <p:cTn id="39" presetID="22" presetClass="entr" presetSubtype="4"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down)">
                                      <p:cBhvr>
                                        <p:cTn id="41" dur="500"/>
                                        <p:tgtEl>
                                          <p:spTgt spid="4"/>
                                        </p:tgtEl>
                                      </p:cBhvr>
                                    </p:animEffect>
                                  </p:childTnLst>
                                </p:cTn>
                              </p:par>
                            </p:childTnLst>
                          </p:cTn>
                        </p:par>
                        <p:par>
                          <p:cTn id="42" fill="hold">
                            <p:stCondLst>
                              <p:cond delay="5500"/>
                            </p:stCondLst>
                            <p:childTnLst>
                              <p:par>
                                <p:cTn id="43" presetID="42" presetClass="entr" presetSubtype="0" fill="hold" nodeType="afterEffect">
                                  <p:stCondLst>
                                    <p:cond delay="0"/>
                                  </p:stCondLst>
                                  <p:childTnLst>
                                    <p:set>
                                      <p:cBhvr>
                                        <p:cTn id="44" dur="1" fill="hold">
                                          <p:stCondLst>
                                            <p:cond delay="0"/>
                                          </p:stCondLst>
                                        </p:cTn>
                                        <p:tgtEl>
                                          <p:spTgt spid="1026"/>
                                        </p:tgtEl>
                                        <p:attrNameLst>
                                          <p:attrName>style.visibility</p:attrName>
                                        </p:attrNameLst>
                                      </p:cBhvr>
                                      <p:to>
                                        <p:strVal val="visible"/>
                                      </p:to>
                                    </p:set>
                                    <p:animEffect transition="in" filter="fade">
                                      <p:cBhvr>
                                        <p:cTn id="45" dur="1000"/>
                                        <p:tgtEl>
                                          <p:spTgt spid="1026"/>
                                        </p:tgtEl>
                                      </p:cBhvr>
                                    </p:animEffect>
                                    <p:anim calcmode="lin" valueType="num">
                                      <p:cBhvr>
                                        <p:cTn id="46" dur="1000" fill="hold"/>
                                        <p:tgtEl>
                                          <p:spTgt spid="1026"/>
                                        </p:tgtEl>
                                        <p:attrNameLst>
                                          <p:attrName>ppt_x</p:attrName>
                                        </p:attrNameLst>
                                      </p:cBhvr>
                                      <p:tavLst>
                                        <p:tav tm="0">
                                          <p:val>
                                            <p:strVal val="#ppt_x"/>
                                          </p:val>
                                        </p:tav>
                                        <p:tav tm="100000">
                                          <p:val>
                                            <p:strVal val="#ppt_x"/>
                                          </p:val>
                                        </p:tav>
                                      </p:tavLst>
                                    </p:anim>
                                    <p:anim calcmode="lin" valueType="num">
                                      <p:cBhvr>
                                        <p:cTn id="47" dur="1000" fill="hold"/>
                                        <p:tgtEl>
                                          <p:spTgt spid="1026"/>
                                        </p:tgtEl>
                                        <p:attrNameLst>
                                          <p:attrName>ppt_y</p:attrName>
                                        </p:attrNameLst>
                                      </p:cBhvr>
                                      <p:tavLst>
                                        <p:tav tm="0">
                                          <p:val>
                                            <p:strVal val="#ppt_y+.1"/>
                                          </p:val>
                                        </p:tav>
                                        <p:tav tm="100000">
                                          <p:val>
                                            <p:strVal val="#ppt_y"/>
                                          </p:val>
                                        </p:tav>
                                      </p:tavLst>
                                    </p:anim>
                                  </p:childTnLst>
                                </p:cTn>
                              </p:par>
                            </p:childTnLst>
                          </p:cTn>
                        </p:par>
                        <p:par>
                          <p:cTn id="48" fill="hold">
                            <p:stCondLst>
                              <p:cond delay="6500"/>
                            </p:stCondLst>
                            <p:childTnLst>
                              <p:par>
                                <p:cTn id="49" presetID="42" presetClass="entr" presetSubtype="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18E1-2189-4ADF-9BFF-DEE13922CAC2}"/>
              </a:ext>
            </a:extLst>
          </p:cNvPr>
          <p:cNvSpPr>
            <a:spLocks noGrp="1"/>
          </p:cNvSpPr>
          <p:nvPr>
            <p:ph type="title"/>
          </p:nvPr>
        </p:nvSpPr>
        <p:spPr/>
        <p:txBody>
          <a:bodyPr/>
          <a:lstStyle/>
          <a:p>
            <a:r>
              <a:rPr lang="en-US" sz="2800" b="1" dirty="0">
                <a:solidFill>
                  <a:schemeClr val="bg1"/>
                </a:solidFill>
                <a:latin typeface="Arial Black" panose="020B0A04020102020204" pitchFamily="34" charset="0"/>
              </a:rPr>
              <a:t>Algorithm</a:t>
            </a:r>
            <a:r>
              <a:rPr lang="en-US" dirty="0"/>
              <a:t> </a:t>
            </a:r>
            <a:r>
              <a:rPr lang="en-US" sz="2800" b="1" dirty="0">
                <a:solidFill>
                  <a:schemeClr val="bg1"/>
                </a:solidFill>
                <a:latin typeface="Arial Black" panose="020B0A04020102020204" pitchFamily="34" charset="0"/>
              </a:rPr>
              <a:t>Design</a:t>
            </a:r>
            <a:r>
              <a:rPr lang="en-US" dirty="0"/>
              <a:t>.</a:t>
            </a:r>
            <a:endParaRPr lang="en-PK" dirty="0"/>
          </a:p>
        </p:txBody>
      </p:sp>
      <p:grpSp>
        <p:nvGrpSpPr>
          <p:cNvPr id="20" name="Group 19">
            <a:extLst>
              <a:ext uri="{FF2B5EF4-FFF2-40B4-BE49-F238E27FC236}">
                <a16:creationId xmlns:a16="http://schemas.microsoft.com/office/drawing/2014/main" id="{96AEC3FC-0D0E-477C-9392-8B8103C40AB2}"/>
              </a:ext>
            </a:extLst>
          </p:cNvPr>
          <p:cNvGrpSpPr/>
          <p:nvPr/>
        </p:nvGrpSpPr>
        <p:grpSpPr>
          <a:xfrm>
            <a:off x="1954306" y="2229972"/>
            <a:ext cx="1577788" cy="1519516"/>
            <a:chOff x="1721224" y="1692089"/>
            <a:chExt cx="1577788" cy="1519516"/>
          </a:xfrm>
        </p:grpSpPr>
        <p:sp>
          <p:nvSpPr>
            <p:cNvPr id="4" name="Rectangle: Rounded Corners 3">
              <a:extLst>
                <a:ext uri="{FF2B5EF4-FFF2-40B4-BE49-F238E27FC236}">
                  <a16:creationId xmlns:a16="http://schemas.microsoft.com/office/drawing/2014/main" id="{D00E8F4D-90E1-4BDE-80AC-D30CD60AA53F}"/>
                </a:ext>
              </a:extLst>
            </p:cNvPr>
            <p:cNvSpPr/>
            <p:nvPr/>
          </p:nvSpPr>
          <p:spPr>
            <a:xfrm>
              <a:off x="1721224" y="1692089"/>
              <a:ext cx="1577788" cy="1519516"/>
            </a:xfrm>
            <a:prstGeom prst="roundRect">
              <a:avLst>
                <a:gd name="adj" fmla="val 15518"/>
              </a:avLst>
            </a:prstGeom>
            <a:solidFill>
              <a:schemeClr val="bg1"/>
            </a:solidFill>
            <a:ln>
              <a:solidFill>
                <a:schemeClr val="bg1">
                  <a:lumMod val="9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chemeClr val="bg1"/>
                </a:solidFill>
              </a:endParaRPr>
            </a:p>
          </p:txBody>
        </p:sp>
        <p:sp>
          <p:nvSpPr>
            <p:cNvPr id="5" name="TextBox 4">
              <a:extLst>
                <a:ext uri="{FF2B5EF4-FFF2-40B4-BE49-F238E27FC236}">
                  <a16:creationId xmlns:a16="http://schemas.microsoft.com/office/drawing/2014/main" id="{088039D2-C192-4AF8-9E40-E7A331DDF07C}"/>
                </a:ext>
              </a:extLst>
            </p:cNvPr>
            <p:cNvSpPr txBox="1"/>
            <p:nvPr/>
          </p:nvSpPr>
          <p:spPr>
            <a:xfrm>
              <a:off x="1788460" y="1835525"/>
              <a:ext cx="1443317" cy="307777"/>
            </a:xfrm>
            <a:prstGeom prst="rect">
              <a:avLst/>
            </a:prstGeom>
            <a:noFill/>
          </p:spPr>
          <p:txBody>
            <a:bodyPr wrap="square" rtlCol="0">
              <a:spAutoFit/>
            </a:bodyPr>
            <a:lstStyle/>
            <a:p>
              <a:r>
                <a:rPr lang="en-US" b="1" dirty="0"/>
                <a:t>Data Collector</a:t>
              </a:r>
              <a:endParaRPr lang="en-PK" b="1" dirty="0"/>
            </a:p>
          </p:txBody>
        </p:sp>
        <p:pic>
          <p:nvPicPr>
            <p:cNvPr id="7" name="Picture 6">
              <a:extLst>
                <a:ext uri="{FF2B5EF4-FFF2-40B4-BE49-F238E27FC236}">
                  <a16:creationId xmlns:a16="http://schemas.microsoft.com/office/drawing/2014/main" id="{602DDEFC-0B02-4791-B6E4-FDE0CEECEEFC}"/>
                </a:ext>
              </a:extLst>
            </p:cNvPr>
            <p:cNvPicPr>
              <a:picLocks noChangeAspect="1"/>
            </p:cNvPicPr>
            <p:nvPr/>
          </p:nvPicPr>
          <p:blipFill>
            <a:blip r:embed="rId2"/>
            <a:stretch>
              <a:fillRect/>
            </a:stretch>
          </p:blipFill>
          <p:spPr>
            <a:xfrm>
              <a:off x="2021541" y="2143302"/>
              <a:ext cx="977153" cy="977153"/>
            </a:xfrm>
            <a:prstGeom prst="rect">
              <a:avLst/>
            </a:prstGeom>
          </p:spPr>
        </p:pic>
      </p:grpSp>
      <p:sp>
        <p:nvSpPr>
          <p:cNvPr id="8" name="Arrow: Right 7">
            <a:extLst>
              <a:ext uri="{FF2B5EF4-FFF2-40B4-BE49-F238E27FC236}">
                <a16:creationId xmlns:a16="http://schemas.microsoft.com/office/drawing/2014/main" id="{8601B2FA-9844-41A2-9C6B-039AEE8A26CE}"/>
              </a:ext>
            </a:extLst>
          </p:cNvPr>
          <p:cNvSpPr/>
          <p:nvPr/>
        </p:nvSpPr>
        <p:spPr>
          <a:xfrm>
            <a:off x="3765176" y="2763099"/>
            <a:ext cx="1255060" cy="406662"/>
          </a:xfrm>
          <a:prstGeom prst="rightArrow">
            <a:avLst>
              <a:gd name="adj1" fmla="val 50000"/>
              <a:gd name="adj2" fmla="val 10070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nvGrpSpPr>
          <p:cNvPr id="21" name="Group 20">
            <a:extLst>
              <a:ext uri="{FF2B5EF4-FFF2-40B4-BE49-F238E27FC236}">
                <a16:creationId xmlns:a16="http://schemas.microsoft.com/office/drawing/2014/main" id="{A50446FE-F31D-4196-8C78-3564CBB9DDB5}"/>
              </a:ext>
            </a:extLst>
          </p:cNvPr>
          <p:cNvGrpSpPr/>
          <p:nvPr/>
        </p:nvGrpSpPr>
        <p:grpSpPr>
          <a:xfrm>
            <a:off x="5253318" y="2229972"/>
            <a:ext cx="1667435" cy="1519516"/>
            <a:chOff x="5020236" y="1692089"/>
            <a:chExt cx="1667435" cy="1519516"/>
          </a:xfrm>
        </p:grpSpPr>
        <p:sp>
          <p:nvSpPr>
            <p:cNvPr id="9" name="Rectangle: Rounded Corners 8">
              <a:extLst>
                <a:ext uri="{FF2B5EF4-FFF2-40B4-BE49-F238E27FC236}">
                  <a16:creationId xmlns:a16="http://schemas.microsoft.com/office/drawing/2014/main" id="{8547A633-F194-44D0-AB5F-047B37B597A3}"/>
                </a:ext>
              </a:extLst>
            </p:cNvPr>
            <p:cNvSpPr/>
            <p:nvPr/>
          </p:nvSpPr>
          <p:spPr>
            <a:xfrm>
              <a:off x="5020236" y="1692089"/>
              <a:ext cx="1577788" cy="1519516"/>
            </a:xfrm>
            <a:prstGeom prst="roundRect">
              <a:avLst>
                <a:gd name="adj" fmla="val 15518"/>
              </a:avLst>
            </a:prstGeom>
            <a:solidFill>
              <a:schemeClr val="bg1"/>
            </a:solidFill>
            <a:ln>
              <a:solidFill>
                <a:schemeClr val="bg1">
                  <a:lumMod val="9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chemeClr val="bg1"/>
                </a:solidFill>
              </a:endParaRPr>
            </a:p>
          </p:txBody>
        </p:sp>
        <p:sp>
          <p:nvSpPr>
            <p:cNvPr id="10" name="TextBox 9">
              <a:extLst>
                <a:ext uri="{FF2B5EF4-FFF2-40B4-BE49-F238E27FC236}">
                  <a16:creationId xmlns:a16="http://schemas.microsoft.com/office/drawing/2014/main" id="{7608EA3B-8F3B-483E-998C-1A4F7621E744}"/>
                </a:ext>
              </a:extLst>
            </p:cNvPr>
            <p:cNvSpPr txBox="1"/>
            <p:nvPr/>
          </p:nvSpPr>
          <p:spPr>
            <a:xfrm>
              <a:off x="5109883" y="1835525"/>
              <a:ext cx="1577788" cy="307777"/>
            </a:xfrm>
            <a:prstGeom prst="rect">
              <a:avLst/>
            </a:prstGeom>
            <a:noFill/>
          </p:spPr>
          <p:txBody>
            <a:bodyPr wrap="square" rtlCol="0">
              <a:spAutoFit/>
            </a:bodyPr>
            <a:lstStyle/>
            <a:p>
              <a:r>
                <a:rPr lang="en-US" b="1" dirty="0"/>
                <a:t>Data Processor</a:t>
              </a:r>
              <a:endParaRPr lang="en-PK" b="1" dirty="0"/>
            </a:p>
          </p:txBody>
        </p:sp>
        <p:pic>
          <p:nvPicPr>
            <p:cNvPr id="13" name="Picture 12">
              <a:extLst>
                <a:ext uri="{FF2B5EF4-FFF2-40B4-BE49-F238E27FC236}">
                  <a16:creationId xmlns:a16="http://schemas.microsoft.com/office/drawing/2014/main" id="{74BCA768-E587-4C0C-BDE5-F42D197B7730}"/>
                </a:ext>
              </a:extLst>
            </p:cNvPr>
            <p:cNvPicPr>
              <a:picLocks noChangeAspect="1"/>
            </p:cNvPicPr>
            <p:nvPr/>
          </p:nvPicPr>
          <p:blipFill>
            <a:blip r:embed="rId3"/>
            <a:stretch>
              <a:fillRect/>
            </a:stretch>
          </p:blipFill>
          <p:spPr>
            <a:xfrm>
              <a:off x="5315695" y="2091277"/>
              <a:ext cx="986869" cy="986869"/>
            </a:xfrm>
            <a:prstGeom prst="rect">
              <a:avLst/>
            </a:prstGeom>
          </p:spPr>
        </p:pic>
      </p:grpSp>
      <p:sp>
        <p:nvSpPr>
          <p:cNvPr id="14" name="Arrow: Right 13">
            <a:extLst>
              <a:ext uri="{FF2B5EF4-FFF2-40B4-BE49-F238E27FC236}">
                <a16:creationId xmlns:a16="http://schemas.microsoft.com/office/drawing/2014/main" id="{29D7653E-A826-4D2F-9979-B7C34775EEF6}"/>
              </a:ext>
            </a:extLst>
          </p:cNvPr>
          <p:cNvSpPr/>
          <p:nvPr/>
        </p:nvSpPr>
        <p:spPr>
          <a:xfrm>
            <a:off x="7126565" y="2763099"/>
            <a:ext cx="1255060" cy="406662"/>
          </a:xfrm>
          <a:prstGeom prst="rightArrow">
            <a:avLst>
              <a:gd name="adj1" fmla="val 50000"/>
              <a:gd name="adj2" fmla="val 10070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nvGrpSpPr>
          <p:cNvPr id="23" name="Group 22">
            <a:extLst>
              <a:ext uri="{FF2B5EF4-FFF2-40B4-BE49-F238E27FC236}">
                <a16:creationId xmlns:a16="http://schemas.microsoft.com/office/drawing/2014/main" id="{D84DCAE7-2E9A-4BFE-ADDA-5F87C2F1FE60}"/>
              </a:ext>
            </a:extLst>
          </p:cNvPr>
          <p:cNvGrpSpPr/>
          <p:nvPr/>
        </p:nvGrpSpPr>
        <p:grpSpPr>
          <a:xfrm>
            <a:off x="8614707" y="2229972"/>
            <a:ext cx="1577788" cy="1519516"/>
            <a:chOff x="8381625" y="1692089"/>
            <a:chExt cx="1577788" cy="1519516"/>
          </a:xfrm>
        </p:grpSpPr>
        <p:sp>
          <p:nvSpPr>
            <p:cNvPr id="15" name="Rectangle: Rounded Corners 14">
              <a:extLst>
                <a:ext uri="{FF2B5EF4-FFF2-40B4-BE49-F238E27FC236}">
                  <a16:creationId xmlns:a16="http://schemas.microsoft.com/office/drawing/2014/main" id="{BB83D48D-5B85-4D15-9105-99D99A1191DE}"/>
                </a:ext>
              </a:extLst>
            </p:cNvPr>
            <p:cNvSpPr/>
            <p:nvPr/>
          </p:nvSpPr>
          <p:spPr>
            <a:xfrm>
              <a:off x="8381625" y="1692089"/>
              <a:ext cx="1577788" cy="1519516"/>
            </a:xfrm>
            <a:prstGeom prst="roundRect">
              <a:avLst>
                <a:gd name="adj" fmla="val 15518"/>
              </a:avLst>
            </a:prstGeom>
            <a:solidFill>
              <a:schemeClr val="bg1"/>
            </a:solidFill>
            <a:ln>
              <a:solidFill>
                <a:schemeClr val="bg1">
                  <a:lumMod val="9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chemeClr val="bg1"/>
                </a:solidFill>
              </a:endParaRPr>
            </a:p>
          </p:txBody>
        </p:sp>
        <p:sp>
          <p:nvSpPr>
            <p:cNvPr id="16" name="TextBox 15">
              <a:extLst>
                <a:ext uri="{FF2B5EF4-FFF2-40B4-BE49-F238E27FC236}">
                  <a16:creationId xmlns:a16="http://schemas.microsoft.com/office/drawing/2014/main" id="{D454CFAF-AE34-431F-8732-0E55480472BA}"/>
                </a:ext>
              </a:extLst>
            </p:cNvPr>
            <p:cNvSpPr txBox="1"/>
            <p:nvPr/>
          </p:nvSpPr>
          <p:spPr>
            <a:xfrm>
              <a:off x="8471271" y="1835525"/>
              <a:ext cx="1327153" cy="307777"/>
            </a:xfrm>
            <a:prstGeom prst="rect">
              <a:avLst/>
            </a:prstGeom>
            <a:noFill/>
          </p:spPr>
          <p:txBody>
            <a:bodyPr wrap="square" rtlCol="0">
              <a:spAutoFit/>
            </a:bodyPr>
            <a:lstStyle/>
            <a:p>
              <a:pPr algn="ctr"/>
              <a:r>
                <a:rPr lang="en-US" b="1" dirty="0"/>
                <a:t>Results</a:t>
              </a:r>
              <a:endParaRPr lang="en-PK" b="1" dirty="0"/>
            </a:p>
          </p:txBody>
        </p:sp>
        <p:pic>
          <p:nvPicPr>
            <p:cNvPr id="19" name="Picture 18">
              <a:extLst>
                <a:ext uri="{FF2B5EF4-FFF2-40B4-BE49-F238E27FC236}">
                  <a16:creationId xmlns:a16="http://schemas.microsoft.com/office/drawing/2014/main" id="{D390B163-770B-48C3-9B5C-9870698B9A78}"/>
                </a:ext>
              </a:extLst>
            </p:cNvPr>
            <p:cNvPicPr>
              <a:picLocks noChangeAspect="1"/>
            </p:cNvPicPr>
            <p:nvPr/>
          </p:nvPicPr>
          <p:blipFill>
            <a:blip r:embed="rId4"/>
            <a:stretch>
              <a:fillRect/>
            </a:stretch>
          </p:blipFill>
          <p:spPr>
            <a:xfrm>
              <a:off x="8680821" y="2141060"/>
              <a:ext cx="979395" cy="979395"/>
            </a:xfrm>
            <a:prstGeom prst="rect">
              <a:avLst/>
            </a:prstGeom>
          </p:spPr>
        </p:pic>
      </p:grpSp>
      <p:grpSp>
        <p:nvGrpSpPr>
          <p:cNvPr id="43" name="Group 42">
            <a:extLst>
              <a:ext uri="{FF2B5EF4-FFF2-40B4-BE49-F238E27FC236}">
                <a16:creationId xmlns:a16="http://schemas.microsoft.com/office/drawing/2014/main" id="{B252DB38-3731-4C88-A15C-E3A3C868374D}"/>
              </a:ext>
            </a:extLst>
          </p:cNvPr>
          <p:cNvGrpSpPr/>
          <p:nvPr/>
        </p:nvGrpSpPr>
        <p:grpSpPr>
          <a:xfrm>
            <a:off x="4242546" y="4492824"/>
            <a:ext cx="3599330" cy="1519516"/>
            <a:chOff x="2998694" y="3968747"/>
            <a:chExt cx="3599330" cy="1519516"/>
          </a:xfrm>
        </p:grpSpPr>
        <p:grpSp>
          <p:nvGrpSpPr>
            <p:cNvPr id="32" name="Group 31">
              <a:extLst>
                <a:ext uri="{FF2B5EF4-FFF2-40B4-BE49-F238E27FC236}">
                  <a16:creationId xmlns:a16="http://schemas.microsoft.com/office/drawing/2014/main" id="{F41A3E14-1D43-432D-962E-E41A9EC4FB51}"/>
                </a:ext>
              </a:extLst>
            </p:cNvPr>
            <p:cNvGrpSpPr/>
            <p:nvPr/>
          </p:nvGrpSpPr>
          <p:grpSpPr>
            <a:xfrm>
              <a:off x="2998694" y="3968747"/>
              <a:ext cx="1577788" cy="1519516"/>
              <a:chOff x="2998694" y="3968747"/>
              <a:chExt cx="1577788" cy="1519516"/>
            </a:xfrm>
          </p:grpSpPr>
          <p:sp>
            <p:nvSpPr>
              <p:cNvPr id="27" name="Rectangle: Rounded Corners 26">
                <a:extLst>
                  <a:ext uri="{FF2B5EF4-FFF2-40B4-BE49-F238E27FC236}">
                    <a16:creationId xmlns:a16="http://schemas.microsoft.com/office/drawing/2014/main" id="{505B85C4-4EE6-42FA-808C-A2F2302F2144}"/>
                  </a:ext>
                </a:extLst>
              </p:cNvPr>
              <p:cNvSpPr/>
              <p:nvPr/>
            </p:nvSpPr>
            <p:spPr>
              <a:xfrm>
                <a:off x="2998694" y="3968747"/>
                <a:ext cx="1577788" cy="1519516"/>
              </a:xfrm>
              <a:prstGeom prst="roundRect">
                <a:avLst>
                  <a:gd name="adj" fmla="val 15518"/>
                </a:avLst>
              </a:prstGeom>
              <a:solidFill>
                <a:schemeClr val="bg1"/>
              </a:solidFill>
              <a:ln>
                <a:solidFill>
                  <a:schemeClr val="bg1">
                    <a:lumMod val="9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chemeClr val="bg1"/>
                  </a:solidFill>
                </a:endParaRPr>
              </a:p>
            </p:txBody>
          </p:sp>
          <p:sp>
            <p:nvSpPr>
              <p:cNvPr id="28" name="TextBox 27">
                <a:extLst>
                  <a:ext uri="{FF2B5EF4-FFF2-40B4-BE49-F238E27FC236}">
                    <a16:creationId xmlns:a16="http://schemas.microsoft.com/office/drawing/2014/main" id="{95D099AA-7F38-4C97-8B04-B4E6E67CEC80}"/>
                  </a:ext>
                </a:extLst>
              </p:cNvPr>
              <p:cNvSpPr txBox="1"/>
              <p:nvPr/>
            </p:nvSpPr>
            <p:spPr>
              <a:xfrm>
                <a:off x="3088340" y="4112183"/>
                <a:ext cx="1327153" cy="307777"/>
              </a:xfrm>
              <a:prstGeom prst="rect">
                <a:avLst/>
              </a:prstGeom>
              <a:noFill/>
            </p:spPr>
            <p:txBody>
              <a:bodyPr wrap="square" rtlCol="0">
                <a:spAutoFit/>
              </a:bodyPr>
              <a:lstStyle/>
              <a:p>
                <a:pPr algn="ctr"/>
                <a:r>
                  <a:rPr lang="en-US" b="1" dirty="0"/>
                  <a:t>NLP Module</a:t>
                </a:r>
                <a:endParaRPr lang="en-PK" b="1" dirty="0"/>
              </a:p>
            </p:txBody>
          </p:sp>
          <p:pic>
            <p:nvPicPr>
              <p:cNvPr id="31" name="Picture 30">
                <a:extLst>
                  <a:ext uri="{FF2B5EF4-FFF2-40B4-BE49-F238E27FC236}">
                    <a16:creationId xmlns:a16="http://schemas.microsoft.com/office/drawing/2014/main" id="{E222695B-9602-40B6-B675-78AA06623A69}"/>
                  </a:ext>
                </a:extLst>
              </p:cNvPr>
              <p:cNvPicPr>
                <a:picLocks noChangeAspect="1"/>
              </p:cNvPicPr>
              <p:nvPr/>
            </p:nvPicPr>
            <p:blipFill>
              <a:blip r:embed="rId5"/>
              <a:stretch>
                <a:fillRect/>
              </a:stretch>
            </p:blipFill>
            <p:spPr>
              <a:xfrm>
                <a:off x="3287899" y="4454441"/>
                <a:ext cx="928034" cy="928034"/>
              </a:xfrm>
              <a:prstGeom prst="rect">
                <a:avLst/>
              </a:prstGeom>
            </p:spPr>
          </p:pic>
        </p:grpSp>
        <p:sp>
          <p:nvSpPr>
            <p:cNvPr id="34" name="Rectangle: Rounded Corners 33">
              <a:extLst>
                <a:ext uri="{FF2B5EF4-FFF2-40B4-BE49-F238E27FC236}">
                  <a16:creationId xmlns:a16="http://schemas.microsoft.com/office/drawing/2014/main" id="{7104207A-203B-471A-858C-88DC0D1D6542}"/>
                </a:ext>
              </a:extLst>
            </p:cNvPr>
            <p:cNvSpPr/>
            <p:nvPr/>
          </p:nvSpPr>
          <p:spPr>
            <a:xfrm>
              <a:off x="5020236" y="3968747"/>
              <a:ext cx="1577788" cy="1519516"/>
            </a:xfrm>
            <a:prstGeom prst="roundRect">
              <a:avLst>
                <a:gd name="adj" fmla="val 15518"/>
              </a:avLst>
            </a:prstGeom>
            <a:solidFill>
              <a:schemeClr val="bg1"/>
            </a:solidFill>
            <a:ln>
              <a:solidFill>
                <a:schemeClr val="bg1">
                  <a:lumMod val="9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chemeClr val="bg1"/>
                </a:solidFill>
              </a:endParaRPr>
            </a:p>
          </p:txBody>
        </p:sp>
        <p:sp>
          <p:nvSpPr>
            <p:cNvPr id="35" name="TextBox 34">
              <a:extLst>
                <a:ext uri="{FF2B5EF4-FFF2-40B4-BE49-F238E27FC236}">
                  <a16:creationId xmlns:a16="http://schemas.microsoft.com/office/drawing/2014/main" id="{D219AEC2-ADCE-49DA-8C89-CC6C1DF7D73D}"/>
                </a:ext>
              </a:extLst>
            </p:cNvPr>
            <p:cNvSpPr txBox="1"/>
            <p:nvPr/>
          </p:nvSpPr>
          <p:spPr>
            <a:xfrm>
              <a:off x="5109882" y="4112183"/>
              <a:ext cx="1327153" cy="307777"/>
            </a:xfrm>
            <a:prstGeom prst="rect">
              <a:avLst/>
            </a:prstGeom>
            <a:noFill/>
          </p:spPr>
          <p:txBody>
            <a:bodyPr wrap="square" rtlCol="0">
              <a:spAutoFit/>
            </a:bodyPr>
            <a:lstStyle/>
            <a:p>
              <a:pPr algn="ctr"/>
              <a:r>
                <a:rPr lang="en-US" b="1" dirty="0"/>
                <a:t>Encoding</a:t>
              </a:r>
              <a:endParaRPr lang="en-PK" b="1" dirty="0"/>
            </a:p>
          </p:txBody>
        </p:sp>
        <p:pic>
          <p:nvPicPr>
            <p:cNvPr id="42" name="Picture 41">
              <a:extLst>
                <a:ext uri="{FF2B5EF4-FFF2-40B4-BE49-F238E27FC236}">
                  <a16:creationId xmlns:a16="http://schemas.microsoft.com/office/drawing/2014/main" id="{DC37D111-3C79-49B4-A509-208372C3F4AA}"/>
                </a:ext>
              </a:extLst>
            </p:cNvPr>
            <p:cNvPicPr>
              <a:picLocks noChangeAspect="1"/>
            </p:cNvPicPr>
            <p:nvPr/>
          </p:nvPicPr>
          <p:blipFill>
            <a:blip r:embed="rId6"/>
            <a:stretch>
              <a:fillRect/>
            </a:stretch>
          </p:blipFill>
          <p:spPr>
            <a:xfrm>
              <a:off x="5315695" y="4384306"/>
              <a:ext cx="1068303" cy="1068303"/>
            </a:xfrm>
            <a:prstGeom prst="rect">
              <a:avLst/>
            </a:prstGeom>
          </p:spPr>
        </p:pic>
      </p:grpSp>
      <p:grpSp>
        <p:nvGrpSpPr>
          <p:cNvPr id="49" name="Group 48">
            <a:extLst>
              <a:ext uri="{FF2B5EF4-FFF2-40B4-BE49-F238E27FC236}">
                <a16:creationId xmlns:a16="http://schemas.microsoft.com/office/drawing/2014/main" id="{7C43D887-34E6-44F7-B2FF-12E2260B1E64}"/>
              </a:ext>
            </a:extLst>
          </p:cNvPr>
          <p:cNvGrpSpPr/>
          <p:nvPr/>
        </p:nvGrpSpPr>
        <p:grpSpPr>
          <a:xfrm>
            <a:off x="5031440" y="3749488"/>
            <a:ext cx="2021542" cy="743336"/>
            <a:chOff x="5031440" y="3749488"/>
            <a:chExt cx="2021542" cy="743336"/>
          </a:xfrm>
        </p:grpSpPr>
        <p:cxnSp>
          <p:nvCxnSpPr>
            <p:cNvPr id="45" name="Connector: Elbow 44">
              <a:extLst>
                <a:ext uri="{FF2B5EF4-FFF2-40B4-BE49-F238E27FC236}">
                  <a16:creationId xmlns:a16="http://schemas.microsoft.com/office/drawing/2014/main" id="{F777D701-31A4-44ED-9655-BD890D04CF55}"/>
                </a:ext>
              </a:extLst>
            </p:cNvPr>
            <p:cNvCxnSpPr>
              <a:stCxn id="9" idx="2"/>
              <a:endCxn id="27" idx="0"/>
            </p:cNvCxnSpPr>
            <p:nvPr/>
          </p:nvCxnSpPr>
          <p:spPr>
            <a:xfrm rot="5400000">
              <a:off x="5165158" y="3615770"/>
              <a:ext cx="743336" cy="1010772"/>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0723C02-5B1C-4337-81F0-6AEFD8BB1FFD}"/>
                </a:ext>
              </a:extLst>
            </p:cNvPr>
            <p:cNvCxnSpPr>
              <a:cxnSpLocks/>
              <a:stCxn id="9" idx="2"/>
              <a:endCxn id="34" idx="0"/>
            </p:cNvCxnSpPr>
            <p:nvPr/>
          </p:nvCxnSpPr>
          <p:spPr>
            <a:xfrm rot="16200000" flipH="1">
              <a:off x="6175929" y="3615771"/>
              <a:ext cx="743336" cy="1010770"/>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57441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anim calcmode="lin" valueType="num">
                                      <p:cBhvr>
                                        <p:cTn id="38" dur="1000" fill="hold"/>
                                        <p:tgtEl>
                                          <p:spTgt spid="43"/>
                                        </p:tgtEl>
                                        <p:attrNameLst>
                                          <p:attrName>ppt_x</p:attrName>
                                        </p:attrNameLst>
                                      </p:cBhvr>
                                      <p:tavLst>
                                        <p:tav tm="0">
                                          <p:val>
                                            <p:strVal val="#ppt_x"/>
                                          </p:val>
                                        </p:tav>
                                        <p:tav tm="100000">
                                          <p:val>
                                            <p:strVal val="#ppt_x"/>
                                          </p:val>
                                        </p:tav>
                                      </p:tavLst>
                                    </p:anim>
                                    <p:anim calcmode="lin" valueType="num">
                                      <p:cBhvr>
                                        <p:cTn id="39" dur="1000" fill="hold"/>
                                        <p:tgtEl>
                                          <p:spTgt spid="4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anim calcmode="lin" valueType="num">
                                      <p:cBhvr>
                                        <p:cTn id="44" dur="1000" fill="hold"/>
                                        <p:tgtEl>
                                          <p:spTgt spid="49"/>
                                        </p:tgtEl>
                                        <p:attrNameLst>
                                          <p:attrName>ppt_x</p:attrName>
                                        </p:attrNameLst>
                                      </p:cBhvr>
                                      <p:tavLst>
                                        <p:tav tm="0">
                                          <p:val>
                                            <p:strVal val="#ppt_x"/>
                                          </p:val>
                                        </p:tav>
                                        <p:tav tm="100000">
                                          <p:val>
                                            <p:strVal val="#ppt_x"/>
                                          </p:val>
                                        </p:tav>
                                      </p:tavLst>
                                    </p:anim>
                                    <p:anim calcmode="lin" valueType="num">
                                      <p:cBhvr>
                                        <p:cTn id="45" dur="1000" fill="hold"/>
                                        <p:tgtEl>
                                          <p:spTgt spid="4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E0CE-A558-42AC-8368-1CB70E496B2F}"/>
              </a:ext>
            </a:extLst>
          </p:cNvPr>
          <p:cNvSpPr>
            <a:spLocks noGrp="1"/>
          </p:cNvSpPr>
          <p:nvPr>
            <p:ph type="title"/>
          </p:nvPr>
        </p:nvSpPr>
        <p:spPr>
          <a:xfrm>
            <a:off x="190951" y="1043102"/>
            <a:ext cx="11611062" cy="406662"/>
          </a:xfrm>
        </p:spPr>
        <p:txBody>
          <a:bodyPr/>
          <a:lstStyle/>
          <a:p>
            <a:r>
              <a:rPr lang="en-US" sz="2800" b="1" dirty="0">
                <a:solidFill>
                  <a:schemeClr val="bg1"/>
                </a:solidFill>
                <a:latin typeface="Arial Black" panose="020B0A04020102020204" pitchFamily="34" charset="0"/>
              </a:rPr>
              <a:t>Results and Discussion</a:t>
            </a:r>
            <a:endParaRPr lang="en-PK" sz="2800" b="1" dirty="0">
              <a:solidFill>
                <a:schemeClr val="bg1"/>
              </a:solidFill>
              <a:latin typeface="Arial Black" panose="020B0A04020102020204" pitchFamily="34" charset="0"/>
            </a:endParaRPr>
          </a:p>
        </p:txBody>
      </p:sp>
      <p:grpSp>
        <p:nvGrpSpPr>
          <p:cNvPr id="13" name="Group 12">
            <a:extLst>
              <a:ext uri="{FF2B5EF4-FFF2-40B4-BE49-F238E27FC236}">
                <a16:creationId xmlns:a16="http://schemas.microsoft.com/office/drawing/2014/main" id="{F27C8419-EB2C-4678-AC6E-C75827061291}"/>
              </a:ext>
            </a:extLst>
          </p:cNvPr>
          <p:cNvGrpSpPr/>
          <p:nvPr/>
        </p:nvGrpSpPr>
        <p:grpSpPr>
          <a:xfrm>
            <a:off x="170576" y="1560195"/>
            <a:ext cx="6493554" cy="1515035"/>
            <a:chOff x="618565" y="1748118"/>
            <a:chExt cx="6253768" cy="1515035"/>
          </a:xfrm>
        </p:grpSpPr>
        <p:sp>
          <p:nvSpPr>
            <p:cNvPr id="8" name="Rectangle: Rounded Corners 7">
              <a:extLst>
                <a:ext uri="{FF2B5EF4-FFF2-40B4-BE49-F238E27FC236}">
                  <a16:creationId xmlns:a16="http://schemas.microsoft.com/office/drawing/2014/main" id="{45368B61-8516-4E67-92E6-D37A4CB0E6BC}"/>
                </a:ext>
              </a:extLst>
            </p:cNvPr>
            <p:cNvSpPr/>
            <p:nvPr/>
          </p:nvSpPr>
          <p:spPr>
            <a:xfrm>
              <a:off x="618565" y="1748118"/>
              <a:ext cx="5746376" cy="1515035"/>
            </a:xfrm>
            <a:prstGeom prst="roundRect">
              <a:avLst>
                <a:gd name="adj" fmla="val 8383"/>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nvGrpSpPr>
            <p:cNvPr id="7" name="Group 6">
              <a:extLst>
                <a:ext uri="{FF2B5EF4-FFF2-40B4-BE49-F238E27FC236}">
                  <a16:creationId xmlns:a16="http://schemas.microsoft.com/office/drawing/2014/main" id="{5F630E59-EE43-4886-B0E6-974B89BEAD7A}"/>
                </a:ext>
              </a:extLst>
            </p:cNvPr>
            <p:cNvGrpSpPr/>
            <p:nvPr/>
          </p:nvGrpSpPr>
          <p:grpSpPr>
            <a:xfrm>
              <a:off x="618565" y="1843915"/>
              <a:ext cx="6253768" cy="1323439"/>
              <a:chOff x="410361" y="1921260"/>
              <a:chExt cx="6253768" cy="1323439"/>
            </a:xfrm>
          </p:grpSpPr>
          <p:sp>
            <p:nvSpPr>
              <p:cNvPr id="4" name="TextBox 3">
                <a:extLst>
                  <a:ext uri="{FF2B5EF4-FFF2-40B4-BE49-F238E27FC236}">
                    <a16:creationId xmlns:a16="http://schemas.microsoft.com/office/drawing/2014/main" id="{757CA293-5CB3-4EFD-93C3-240388D66B40}"/>
                  </a:ext>
                </a:extLst>
              </p:cNvPr>
              <p:cNvSpPr txBox="1"/>
              <p:nvPr/>
            </p:nvSpPr>
            <p:spPr>
              <a:xfrm>
                <a:off x="2638976" y="2105925"/>
                <a:ext cx="4025153" cy="954107"/>
              </a:xfrm>
              <a:prstGeom prst="rect">
                <a:avLst/>
              </a:prstGeom>
              <a:noFill/>
            </p:spPr>
            <p:txBody>
              <a:bodyPr wrap="square" rtlCol="0">
                <a:spAutoFit/>
              </a:bodyPr>
              <a:lstStyle/>
              <a:p>
                <a:r>
                  <a:rPr lang="en-US" sz="2800" b="1" dirty="0">
                    <a:solidFill>
                      <a:schemeClr val="bg1"/>
                    </a:solidFill>
                    <a:latin typeface="Arial Black" panose="020B0A04020102020204" pitchFamily="34" charset="0"/>
                  </a:rPr>
                  <a:t>Alerts Issued by Tech Team</a:t>
                </a:r>
                <a:endParaRPr lang="en-PK" sz="2800" b="1" dirty="0">
                  <a:solidFill>
                    <a:schemeClr val="bg1"/>
                  </a:solidFill>
                  <a:latin typeface="Arial Black" panose="020B0A04020102020204" pitchFamily="34" charset="0"/>
                </a:endParaRPr>
              </a:p>
            </p:txBody>
          </p:sp>
          <p:sp>
            <p:nvSpPr>
              <p:cNvPr id="6" name="TextBox 5">
                <a:extLst>
                  <a:ext uri="{FF2B5EF4-FFF2-40B4-BE49-F238E27FC236}">
                    <a16:creationId xmlns:a16="http://schemas.microsoft.com/office/drawing/2014/main" id="{D90DD296-9538-4152-ADE5-4ED1361EA269}"/>
                  </a:ext>
                </a:extLst>
              </p:cNvPr>
              <p:cNvSpPr txBox="1"/>
              <p:nvPr/>
            </p:nvSpPr>
            <p:spPr>
              <a:xfrm>
                <a:off x="410361" y="1921260"/>
                <a:ext cx="2879686" cy="1323439"/>
              </a:xfrm>
              <a:prstGeom prst="rect">
                <a:avLst/>
              </a:prstGeom>
              <a:noFill/>
            </p:spPr>
            <p:txBody>
              <a:bodyPr wrap="square">
                <a:spAutoFit/>
              </a:bodyPr>
              <a:lstStyle/>
              <a:p>
                <a:r>
                  <a:rPr lang="en-US" sz="8000" b="1" dirty="0">
                    <a:solidFill>
                      <a:srgbClr val="FFC000"/>
                    </a:solidFill>
                    <a:latin typeface="Arial Black" panose="020B0A04020102020204" pitchFamily="34" charset="0"/>
                  </a:rPr>
                  <a:t>140</a:t>
                </a:r>
                <a:endParaRPr lang="en-PK" sz="8000" b="1" dirty="0">
                  <a:solidFill>
                    <a:srgbClr val="FFC000"/>
                  </a:solidFill>
                  <a:latin typeface="Arial Black" panose="020B0A04020102020204" pitchFamily="34" charset="0"/>
                </a:endParaRPr>
              </a:p>
            </p:txBody>
          </p:sp>
        </p:grpSp>
      </p:grpSp>
      <p:graphicFrame>
        <p:nvGraphicFramePr>
          <p:cNvPr id="11" name="Chart 10">
            <a:extLst>
              <a:ext uri="{FF2B5EF4-FFF2-40B4-BE49-F238E27FC236}">
                <a16:creationId xmlns:a16="http://schemas.microsoft.com/office/drawing/2014/main" id="{7401EACB-FD29-4E7B-B595-92D98D8A600A}"/>
              </a:ext>
            </a:extLst>
          </p:cNvPr>
          <p:cNvGraphicFramePr/>
          <p:nvPr>
            <p:extLst>
              <p:ext uri="{D42A27DB-BD31-4B8C-83A1-F6EECF244321}">
                <p14:modId xmlns:p14="http://schemas.microsoft.com/office/powerpoint/2010/main" val="999705102"/>
              </p:ext>
            </p:extLst>
          </p:nvPr>
        </p:nvGraphicFramePr>
        <p:xfrm>
          <a:off x="6275048" y="2510119"/>
          <a:ext cx="5746376" cy="41633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5B56BAD9-2DFB-410A-B116-3E434D0BFEA0}"/>
              </a:ext>
            </a:extLst>
          </p:cNvPr>
          <p:cNvGraphicFramePr/>
          <p:nvPr>
            <p:extLst>
              <p:ext uri="{D42A27DB-BD31-4B8C-83A1-F6EECF244321}">
                <p14:modId xmlns:p14="http://schemas.microsoft.com/office/powerpoint/2010/main" val="1638826393"/>
              </p:ext>
            </p:extLst>
          </p:nvPr>
        </p:nvGraphicFramePr>
        <p:xfrm>
          <a:off x="170576" y="3164096"/>
          <a:ext cx="5986161" cy="34931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90FBDD6D-55A7-42E5-8CED-34E5AF305201}"/>
              </a:ext>
            </a:extLst>
          </p:cNvPr>
          <p:cNvGraphicFramePr/>
          <p:nvPr>
            <p:extLst>
              <p:ext uri="{D42A27DB-BD31-4B8C-83A1-F6EECF244321}">
                <p14:modId xmlns:p14="http://schemas.microsoft.com/office/powerpoint/2010/main" val="3590743903"/>
              </p:ext>
            </p:extLst>
          </p:nvPr>
        </p:nvGraphicFramePr>
        <p:xfrm>
          <a:off x="5613809" y="993956"/>
          <a:ext cx="2879686" cy="1990282"/>
        </p:xfrm>
        <a:graphic>
          <a:graphicData uri="http://schemas.openxmlformats.org/drawingml/2006/chart">
            <c:chart xmlns:c="http://schemas.openxmlformats.org/drawingml/2006/chart" xmlns:r="http://schemas.openxmlformats.org/officeDocument/2006/relationships" r:id="rId4"/>
          </a:graphicData>
        </a:graphic>
      </p:graphicFrame>
      <p:grpSp>
        <p:nvGrpSpPr>
          <p:cNvPr id="24" name="Group 23">
            <a:extLst>
              <a:ext uri="{FF2B5EF4-FFF2-40B4-BE49-F238E27FC236}">
                <a16:creationId xmlns:a16="http://schemas.microsoft.com/office/drawing/2014/main" id="{5B157D64-CF07-4B37-8C9B-15832A6EF56A}"/>
              </a:ext>
            </a:extLst>
          </p:cNvPr>
          <p:cNvGrpSpPr/>
          <p:nvPr/>
        </p:nvGrpSpPr>
        <p:grpSpPr>
          <a:xfrm>
            <a:off x="8043985" y="1041944"/>
            <a:ext cx="5249342" cy="1265593"/>
            <a:chOff x="8043985" y="1041944"/>
            <a:chExt cx="5249342" cy="1265593"/>
          </a:xfrm>
        </p:grpSpPr>
        <p:grpSp>
          <p:nvGrpSpPr>
            <p:cNvPr id="23" name="Group 22">
              <a:extLst>
                <a:ext uri="{FF2B5EF4-FFF2-40B4-BE49-F238E27FC236}">
                  <a16:creationId xmlns:a16="http://schemas.microsoft.com/office/drawing/2014/main" id="{9125018E-AC68-412A-990E-10558CB34510}"/>
                </a:ext>
              </a:extLst>
            </p:cNvPr>
            <p:cNvGrpSpPr/>
            <p:nvPr/>
          </p:nvGrpSpPr>
          <p:grpSpPr>
            <a:xfrm>
              <a:off x="8043985" y="1041944"/>
              <a:ext cx="4047428" cy="1265593"/>
              <a:chOff x="8043985" y="1041944"/>
              <a:chExt cx="4047428" cy="1265593"/>
            </a:xfrm>
          </p:grpSpPr>
          <p:sp>
            <p:nvSpPr>
              <p:cNvPr id="18" name="Rectangle: Rounded Corners 17">
                <a:extLst>
                  <a:ext uri="{FF2B5EF4-FFF2-40B4-BE49-F238E27FC236}">
                    <a16:creationId xmlns:a16="http://schemas.microsoft.com/office/drawing/2014/main" id="{9E08E8E7-39C3-43E2-868A-C19084DF633A}"/>
                  </a:ext>
                </a:extLst>
              </p:cNvPr>
              <p:cNvSpPr/>
              <p:nvPr/>
            </p:nvSpPr>
            <p:spPr>
              <a:xfrm>
                <a:off x="8058001" y="1041944"/>
                <a:ext cx="3963422" cy="1265593"/>
              </a:xfrm>
              <a:prstGeom prst="roundRect">
                <a:avLst>
                  <a:gd name="adj" fmla="val 8383"/>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20" name="TextBox 19">
                <a:extLst>
                  <a:ext uri="{FF2B5EF4-FFF2-40B4-BE49-F238E27FC236}">
                    <a16:creationId xmlns:a16="http://schemas.microsoft.com/office/drawing/2014/main" id="{7F6761D8-E5D8-4A37-8744-17E5AA11E2A5}"/>
                  </a:ext>
                </a:extLst>
              </p:cNvPr>
              <p:cNvSpPr txBox="1"/>
              <p:nvPr/>
            </p:nvSpPr>
            <p:spPr>
              <a:xfrm>
                <a:off x="8058000" y="1616666"/>
                <a:ext cx="4033413" cy="523220"/>
              </a:xfrm>
              <a:prstGeom prst="rect">
                <a:avLst/>
              </a:prstGeom>
              <a:noFill/>
            </p:spPr>
            <p:txBody>
              <a:bodyPr wrap="square" rtlCol="0">
                <a:spAutoFit/>
              </a:bodyPr>
              <a:lstStyle/>
              <a:p>
                <a:r>
                  <a:rPr lang="en-US" sz="2800" b="1" dirty="0">
                    <a:solidFill>
                      <a:srgbClr val="FFC000"/>
                    </a:solidFill>
                    <a:latin typeface="Arial Black" panose="020B0A04020102020204" pitchFamily="34" charset="0"/>
                  </a:rPr>
                  <a:t>Efficiency</a:t>
                </a:r>
                <a:r>
                  <a:rPr lang="en-US" sz="2400" b="1" dirty="0">
                    <a:solidFill>
                      <a:schemeClr val="bg1"/>
                    </a:solidFill>
                    <a:latin typeface="Arial Black" panose="020B0A04020102020204" pitchFamily="34" charset="0"/>
                  </a:rPr>
                  <a:t> </a:t>
                </a:r>
                <a:r>
                  <a:rPr lang="en-US" sz="1800" b="1" dirty="0">
                    <a:solidFill>
                      <a:schemeClr val="bg1"/>
                    </a:solidFill>
                    <a:latin typeface="Arial Black" panose="020B0A04020102020204" pitchFamily="34" charset="0"/>
                  </a:rPr>
                  <a:t>Calculated</a:t>
                </a:r>
                <a:endParaRPr lang="en-PK" sz="2400" b="1" dirty="0">
                  <a:solidFill>
                    <a:schemeClr val="bg1"/>
                  </a:solidFill>
                  <a:latin typeface="Arial Black" panose="020B0A04020102020204" pitchFamily="34" charset="0"/>
                </a:endParaRPr>
              </a:p>
            </p:txBody>
          </p:sp>
          <p:sp>
            <p:nvSpPr>
              <p:cNvPr id="22" name="TextBox 21">
                <a:extLst>
                  <a:ext uri="{FF2B5EF4-FFF2-40B4-BE49-F238E27FC236}">
                    <a16:creationId xmlns:a16="http://schemas.microsoft.com/office/drawing/2014/main" id="{7DC6AB1D-076D-455A-A4A7-AA81E9663987}"/>
                  </a:ext>
                </a:extLst>
              </p:cNvPr>
              <p:cNvSpPr txBox="1"/>
              <p:nvPr/>
            </p:nvSpPr>
            <p:spPr>
              <a:xfrm>
                <a:off x="8043985" y="1146366"/>
                <a:ext cx="1617252"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Overall </a:t>
                </a:r>
                <a:endParaRPr lang="en-PK" sz="2800" b="1" dirty="0">
                  <a:solidFill>
                    <a:schemeClr val="bg1"/>
                  </a:solidFill>
                  <a:latin typeface="Arial" panose="020B0604020202020204" pitchFamily="34" charset="0"/>
                  <a:cs typeface="Arial" panose="020B0604020202020204" pitchFamily="34" charset="0"/>
                </a:endParaRPr>
              </a:p>
            </p:txBody>
          </p:sp>
        </p:gr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3A8629E-1108-4531-94B5-B6073B690F69}"/>
                    </a:ext>
                  </a:extLst>
                </p:cNvPr>
                <p:cNvSpPr txBox="1"/>
                <p:nvPr/>
              </p:nvSpPr>
              <p:spPr>
                <a:xfrm>
                  <a:off x="9427042" y="1146366"/>
                  <a:ext cx="3866285" cy="523220"/>
                </a:xfrm>
                <a:prstGeom prst="rect">
                  <a:avLst/>
                </a:prstGeom>
                <a:noFill/>
              </p:spPr>
              <p:txBody>
                <a:bodyPr wrap="square">
                  <a:spAutoFit/>
                </a:bodyPr>
                <a:lstStyle/>
                <a:p>
                  <a:r>
                    <a:rPr lang="en-US" sz="2800" b="1" dirty="0">
                      <a:solidFill>
                        <a:srgbClr val="FFC000"/>
                      </a:solidFill>
                      <a:latin typeface="Arial Black" panose="020B0A04020102020204" pitchFamily="34" charset="0"/>
                    </a:rPr>
                    <a:t>87% </a:t>
                  </a:r>
                  <a14:m>
                    <m:oMath xmlns:m="http://schemas.openxmlformats.org/officeDocument/2006/math">
                      <m:r>
                        <a:rPr lang="en-US" sz="2800" b="1" i="1" smtClean="0">
                          <a:solidFill>
                            <a:srgbClr val="FFC000"/>
                          </a:solidFill>
                          <a:latin typeface="Cambria Math" panose="02040503050406030204" pitchFamily="18" charset="0"/>
                          <a:ea typeface="Cambria Math" panose="02040503050406030204" pitchFamily="18" charset="0"/>
                        </a:rPr>
                        <m:t>± </m:t>
                      </m:r>
                    </m:oMath>
                  </a14:m>
                  <a:r>
                    <a:rPr lang="en-US" sz="2800" b="1" dirty="0">
                      <a:solidFill>
                        <a:srgbClr val="FFC000"/>
                      </a:solidFill>
                      <a:latin typeface="Arial Black" panose="020B0A04020102020204" pitchFamily="34" charset="0"/>
                    </a:rPr>
                    <a:t>3%</a:t>
                  </a:r>
                  <a:endParaRPr lang="en-PK" sz="2800" b="1" dirty="0">
                    <a:solidFill>
                      <a:srgbClr val="FFC000"/>
                    </a:solidFill>
                    <a:latin typeface="Arial Black" panose="020B0A04020102020204" pitchFamily="34" charset="0"/>
                  </a:endParaRPr>
                </a:p>
              </p:txBody>
            </p:sp>
          </mc:Choice>
          <mc:Fallback>
            <p:sp>
              <p:nvSpPr>
                <p:cNvPr id="21" name="TextBox 20">
                  <a:extLst>
                    <a:ext uri="{FF2B5EF4-FFF2-40B4-BE49-F238E27FC236}">
                      <a16:creationId xmlns:a16="http://schemas.microsoft.com/office/drawing/2014/main" id="{C3A8629E-1108-4531-94B5-B6073B690F69}"/>
                    </a:ext>
                  </a:extLst>
                </p:cNvPr>
                <p:cNvSpPr txBox="1">
                  <a:spLocks noRot="1" noChangeAspect="1" noMove="1" noResize="1" noEditPoints="1" noAdjustHandles="1" noChangeArrowheads="1" noChangeShapeType="1" noTextEdit="1"/>
                </p:cNvSpPr>
                <p:nvPr/>
              </p:nvSpPr>
              <p:spPr>
                <a:xfrm>
                  <a:off x="9427042" y="1146366"/>
                  <a:ext cx="3866285" cy="523220"/>
                </a:xfrm>
                <a:prstGeom prst="rect">
                  <a:avLst/>
                </a:prstGeom>
                <a:blipFill>
                  <a:blip r:embed="rId5"/>
                  <a:stretch>
                    <a:fillRect l="-3150" t="-11628" b="-31395"/>
                  </a:stretch>
                </a:blipFill>
              </p:spPr>
              <p:txBody>
                <a:bodyPr/>
                <a:lstStyle/>
                <a:p>
                  <a:r>
                    <a:rPr lang="en-PK">
                      <a:noFill/>
                    </a:rPr>
                    <a:t> </a:t>
                  </a:r>
                </a:p>
              </p:txBody>
            </p:sp>
          </mc:Fallback>
        </mc:AlternateContent>
      </p:grpSp>
    </p:spTree>
    <p:extLst>
      <p:ext uri="{BB962C8B-B14F-4D97-AF65-F5344CB8AC3E}">
        <p14:creationId xmlns:p14="http://schemas.microsoft.com/office/powerpoint/2010/main" val="40025038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1" grpId="0">
        <p:bldAsOne/>
      </p:bldGraphic>
      <p:bldGraphic spid="12" grpId="0">
        <p:bldAsOne/>
      </p:bldGraphic>
      <p:bldGraphic spid="1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0B17-A764-4508-B769-1E229E7F66E6}"/>
              </a:ext>
            </a:extLst>
          </p:cNvPr>
          <p:cNvSpPr>
            <a:spLocks noGrp="1"/>
          </p:cNvSpPr>
          <p:nvPr>
            <p:ph type="title"/>
          </p:nvPr>
        </p:nvSpPr>
        <p:spPr>
          <a:xfrm>
            <a:off x="580938" y="1144539"/>
            <a:ext cx="11611062" cy="406662"/>
          </a:xfrm>
        </p:spPr>
        <p:txBody>
          <a:bodyPr/>
          <a:lstStyle/>
          <a:p>
            <a:r>
              <a:rPr lang="en-US" sz="2800" b="1" dirty="0">
                <a:solidFill>
                  <a:schemeClr val="bg1"/>
                </a:solidFill>
                <a:latin typeface="Arial Black" panose="020B0A04020102020204" pitchFamily="34" charset="0"/>
              </a:rPr>
              <a:t>Breakdown By Disaster Type During the Monsoon 2025</a:t>
            </a:r>
            <a:endParaRPr lang="en-PK" sz="2800" b="1" dirty="0">
              <a:solidFill>
                <a:schemeClr val="bg1"/>
              </a:solidFill>
              <a:latin typeface="Arial Black" panose="020B0A04020102020204" pitchFamily="34" charset="0"/>
            </a:endParaRPr>
          </a:p>
        </p:txBody>
      </p:sp>
      <p:graphicFrame>
        <p:nvGraphicFramePr>
          <p:cNvPr id="6" name="Content Placeholder 5">
            <a:extLst>
              <a:ext uri="{FF2B5EF4-FFF2-40B4-BE49-F238E27FC236}">
                <a16:creationId xmlns:a16="http://schemas.microsoft.com/office/drawing/2014/main" id="{56BDC17F-A7B9-431C-A8B8-07CBFCBCF99F}"/>
              </a:ext>
            </a:extLst>
          </p:cNvPr>
          <p:cNvGraphicFramePr>
            <a:graphicFrameLocks noGrp="1"/>
          </p:cNvGraphicFramePr>
          <p:nvPr>
            <p:ph sz="quarter" idx="10"/>
            <p:extLst>
              <p:ext uri="{D42A27DB-BD31-4B8C-83A1-F6EECF244321}">
                <p14:modId xmlns:p14="http://schemas.microsoft.com/office/powerpoint/2010/main" val="4069555057"/>
              </p:ext>
            </p:extLst>
          </p:nvPr>
        </p:nvGraphicFramePr>
        <p:xfrm>
          <a:off x="712788" y="1936380"/>
          <a:ext cx="6297612" cy="4376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ontent Placeholder 5">
            <a:extLst>
              <a:ext uri="{FF2B5EF4-FFF2-40B4-BE49-F238E27FC236}">
                <a16:creationId xmlns:a16="http://schemas.microsoft.com/office/drawing/2014/main" id="{3ACB73E1-A929-4ED3-83B5-2992FEEEA8CE}"/>
              </a:ext>
            </a:extLst>
          </p:cNvPr>
          <p:cNvGraphicFramePr>
            <a:graphicFrameLocks/>
          </p:cNvGraphicFramePr>
          <p:nvPr>
            <p:extLst>
              <p:ext uri="{D42A27DB-BD31-4B8C-83A1-F6EECF244321}">
                <p14:modId xmlns:p14="http://schemas.microsoft.com/office/powerpoint/2010/main" val="585503362"/>
              </p:ext>
            </p:extLst>
          </p:nvPr>
        </p:nvGraphicFramePr>
        <p:xfrm>
          <a:off x="7182195" y="1936380"/>
          <a:ext cx="2042161" cy="20752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ontent Placeholder 5">
            <a:extLst>
              <a:ext uri="{FF2B5EF4-FFF2-40B4-BE49-F238E27FC236}">
                <a16:creationId xmlns:a16="http://schemas.microsoft.com/office/drawing/2014/main" id="{0F518EE4-67E8-46D5-AA65-7B43B5B15A6E}"/>
              </a:ext>
            </a:extLst>
          </p:cNvPr>
          <p:cNvGraphicFramePr>
            <a:graphicFrameLocks/>
          </p:cNvGraphicFramePr>
          <p:nvPr>
            <p:extLst>
              <p:ext uri="{D42A27DB-BD31-4B8C-83A1-F6EECF244321}">
                <p14:modId xmlns:p14="http://schemas.microsoft.com/office/powerpoint/2010/main" val="1759773430"/>
              </p:ext>
            </p:extLst>
          </p:nvPr>
        </p:nvGraphicFramePr>
        <p:xfrm>
          <a:off x="7182194" y="4147473"/>
          <a:ext cx="2042161" cy="216587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ontent Placeholder 5">
            <a:extLst>
              <a:ext uri="{FF2B5EF4-FFF2-40B4-BE49-F238E27FC236}">
                <a16:creationId xmlns:a16="http://schemas.microsoft.com/office/drawing/2014/main" id="{2A3A590B-BE17-4919-B6D9-576E5CDCC9C7}"/>
              </a:ext>
            </a:extLst>
          </p:cNvPr>
          <p:cNvGraphicFramePr>
            <a:graphicFrameLocks/>
          </p:cNvGraphicFramePr>
          <p:nvPr>
            <p:extLst>
              <p:ext uri="{D42A27DB-BD31-4B8C-83A1-F6EECF244321}">
                <p14:modId xmlns:p14="http://schemas.microsoft.com/office/powerpoint/2010/main" val="1784373868"/>
              </p:ext>
            </p:extLst>
          </p:nvPr>
        </p:nvGraphicFramePr>
        <p:xfrm>
          <a:off x="9554757" y="1936380"/>
          <a:ext cx="2042161" cy="207529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ontent Placeholder 5">
            <a:extLst>
              <a:ext uri="{FF2B5EF4-FFF2-40B4-BE49-F238E27FC236}">
                <a16:creationId xmlns:a16="http://schemas.microsoft.com/office/drawing/2014/main" id="{E675C630-1E75-4342-952B-B9D78FA256FF}"/>
              </a:ext>
            </a:extLst>
          </p:cNvPr>
          <p:cNvGraphicFramePr>
            <a:graphicFrameLocks/>
          </p:cNvGraphicFramePr>
          <p:nvPr>
            <p:extLst>
              <p:ext uri="{D42A27DB-BD31-4B8C-83A1-F6EECF244321}">
                <p14:modId xmlns:p14="http://schemas.microsoft.com/office/powerpoint/2010/main" val="3985229180"/>
              </p:ext>
            </p:extLst>
          </p:nvPr>
        </p:nvGraphicFramePr>
        <p:xfrm>
          <a:off x="9554759" y="4147473"/>
          <a:ext cx="2042160" cy="2165871"/>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531505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6" grpId="0">
        <p:bldAsOne/>
      </p:bldGraphic>
      <p:bldGraphic spid="17" grpId="0">
        <p:bldAsOne/>
      </p:bldGraphic>
      <p:bldGraphic spid="18" grpId="0">
        <p:bldAsOne/>
      </p:bldGraphic>
      <p:bldGraphic spid="1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6E4291-8AE5-4CC4-8881-08D28AC7BFA6}"/>
              </a:ext>
            </a:extLst>
          </p:cNvPr>
          <p:cNvSpPr>
            <a:spLocks noGrp="1"/>
          </p:cNvSpPr>
          <p:nvPr>
            <p:ph sz="quarter" idx="10"/>
          </p:nvPr>
        </p:nvSpPr>
        <p:spPr>
          <a:xfrm>
            <a:off x="2369127" y="2613908"/>
            <a:ext cx="7453746" cy="1630184"/>
          </a:xfrm>
        </p:spPr>
        <p:txBody>
          <a:bodyPr/>
          <a:lstStyle/>
          <a:p>
            <a:r>
              <a:rPr lang="en-US" sz="9600" b="1" dirty="0">
                <a:solidFill>
                  <a:schemeClr val="bg1"/>
                </a:solidFill>
                <a:latin typeface="Arial Black" panose="020B0A04020102020204" pitchFamily="34" charset="0"/>
              </a:rPr>
              <a:t>Thank You</a:t>
            </a:r>
            <a:endParaRPr lang="en-PK" sz="96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76494075"/>
      </p:ext>
    </p:extLst>
  </p:cSld>
  <p:clrMapOvr>
    <a:masterClrMapping/>
  </p:clrMapOvr>
  <p:transition spd="slow">
    <p:fade/>
  </p:transition>
</p:sld>
</file>

<file path=ppt/theme/theme1.xml><?xml version="1.0" encoding="utf-8"?>
<a:theme xmlns:a="http://schemas.openxmlformats.org/drawingml/2006/main" name="3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60</Words>
  <Application>Microsoft Office PowerPoint</Application>
  <PresentationFormat>Widescreen</PresentationFormat>
  <Paragraphs>23</Paragraphs>
  <Slides>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Cambria Math</vt:lpstr>
      <vt:lpstr>Calibri</vt:lpstr>
      <vt:lpstr>Arial</vt:lpstr>
      <vt:lpstr>Noto Sans Symbols</vt:lpstr>
      <vt:lpstr>Verdana</vt:lpstr>
      <vt:lpstr>Candara</vt:lpstr>
      <vt:lpstr>Arial Black</vt:lpstr>
      <vt:lpstr>3_Custom Design</vt:lpstr>
      <vt:lpstr>PowerPoint Presentation</vt:lpstr>
      <vt:lpstr>Data Collection</vt:lpstr>
      <vt:lpstr>Algorithm Design.</vt:lpstr>
      <vt:lpstr>Results and Discussion</vt:lpstr>
      <vt:lpstr>Breakdown By Disaster Type During the Monsoon 2025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Imtiaz Nabi</cp:lastModifiedBy>
  <cp:revision>14</cp:revision>
  <dcterms:created xsi:type="dcterms:W3CDTF">2025-08-27T06:44:56Z</dcterms:created>
  <dcterms:modified xsi:type="dcterms:W3CDTF">2025-09-10T06:24:10Z</dcterms:modified>
</cp:coreProperties>
</file>